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68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ya\Desktop\&#1052;&#1086;&#1073;&#1080;&#1083;&#1100;&#1085;&#1086;&#1089;&#1090;&#1100;\&#1076;&#1080;&#1072;&#1075;&#1088;&#1072;&#1084;&#1084;&#1099;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ya\Desktop\&#1052;&#1086;&#1073;&#1080;&#1083;&#1100;&#1085;&#1086;&#1089;&#1090;&#1100;\&#1076;&#1080;&#1072;&#1075;&#1088;&#1072;&#1084;&#1084;&#1099;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9006509580499008E-2"/>
          <c:y val="1.9016232061336551E-2"/>
          <c:w val="0.90548167814285774"/>
          <c:h val="0.8857008490672930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1.0589541691903898E-3"/>
                  <c:y val="-6.6908742599691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2039168180900469E-4"/>
                  <c:y val="-0.1269857225293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251514615585251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0.273847253628352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0.360872721760305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6824819974426272E-7"/>
                  <c:y val="-0.382056161715541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Лист1!$B$4:$B$9</c:f>
              <c:strCache>
                <c:ptCount val="6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  <c:pt idx="5">
                  <c:v>2016 г.</c:v>
                </c:pt>
              </c:strCache>
            </c:str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350</c:v>
                </c:pt>
                <c:pt idx="1">
                  <c:v>662</c:v>
                </c:pt>
                <c:pt idx="2">
                  <c:v>1588</c:v>
                </c:pt>
                <c:pt idx="3">
                  <c:v>1781</c:v>
                </c:pt>
                <c:pt idx="4">
                  <c:v>2329</c:v>
                </c:pt>
                <c:pt idx="5">
                  <c:v>2473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275712"/>
        <c:axId val="199276496"/>
      </c:barChart>
      <c:catAx>
        <c:axId val="199275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 i="1"/>
            </a:pPr>
            <a:endParaRPr lang="ru-RU"/>
          </a:p>
        </c:txPr>
        <c:crossAx val="199276496"/>
        <c:crosses val="autoZero"/>
        <c:auto val="1"/>
        <c:lblAlgn val="ctr"/>
        <c:lblOffset val="100"/>
        <c:noMultiLvlLbl val="0"/>
      </c:catAx>
      <c:valAx>
        <c:axId val="19927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92757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192689097569481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59,4%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24,3%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14,3%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0,5%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собственные средства студента</c:v>
                </c:pt>
                <c:pt idx="1">
                  <c:v>грант</c:v>
                </c:pt>
                <c:pt idx="2">
                  <c:v>межправительственное соглашение</c:v>
                </c:pt>
                <c:pt idx="3">
                  <c:v>вуз</c:v>
                </c:pt>
                <c:pt idx="4">
                  <c:v>стипендии международных программ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0.59399999999999997</c:v>
                </c:pt>
                <c:pt idx="1">
                  <c:v>0.24299999999999999</c:v>
                </c:pt>
                <c:pt idx="2">
                  <c:v>0.14299999999999999</c:v>
                </c:pt>
                <c:pt idx="3">
                  <c:v>1.4E-2</c:v>
                </c:pt>
                <c:pt idx="4">
                  <c:v>5.0000000000000001E-3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3708256"/>
        <c:axId val="243711784"/>
      </c:barChart>
      <c:catAx>
        <c:axId val="24370825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just">
              <a:defRPr b="1"/>
            </a:pPr>
            <a:endParaRPr lang="ru-RU"/>
          </a:p>
        </c:txPr>
        <c:crossAx val="243711784"/>
        <c:crosses val="autoZero"/>
        <c:auto val="1"/>
        <c:lblAlgn val="ctr"/>
        <c:lblOffset val="100"/>
        <c:noMultiLvlLbl val="0"/>
      </c:catAx>
      <c:valAx>
        <c:axId val="243711784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4370825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870636019193603E-2"/>
          <c:y val="0.26378190641577659"/>
          <c:w val="0.5502847531277385"/>
          <c:h val="0.64236121658392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Страна происхождения иностранных студентов</c:v>
                </c:pt>
              </c:strCache>
            </c:strRef>
          </c:tx>
          <c:dLbls>
            <c:dLbl>
              <c:idx val="0"/>
              <c:layout>
                <c:manualLayout>
                  <c:x val="-3.5981101108130943E-2"/>
                  <c:y val="-1.413919239644194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4256749660224385E-2"/>
                  <c:y val="-2.51587886861574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24510872035881E-3"/>
                  <c:y val="0.1105099719843873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214479535867294E-2"/>
                  <c:y val="-1.85441030886709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52578140553453E-2"/>
                  <c:y val="-0.1675410490026185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Афганистан</c:v>
                </c:pt>
                <c:pt idx="1">
                  <c:v>Китай</c:v>
                </c:pt>
                <c:pt idx="2">
                  <c:v>Монголия</c:v>
                </c:pt>
                <c:pt idx="3">
                  <c:v>СНГ</c:v>
                </c:pt>
                <c:pt idx="4">
                  <c:v>Иное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616</c:v>
                </c:pt>
                <c:pt idx="1">
                  <c:v>1385</c:v>
                </c:pt>
                <c:pt idx="2">
                  <c:v>660</c:v>
                </c:pt>
                <c:pt idx="3">
                  <c:v>2523</c:v>
                </c:pt>
                <c:pt idx="4">
                  <c:v>3097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768065175014793"/>
          <c:y val="0.22328026415837993"/>
          <c:w val="0.28342617106705786"/>
          <c:h val="0.59446795775650996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иностранных студентов по уровню обучения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Бакалавриат</c:v>
                </c:pt>
                <c:pt idx="1">
                  <c:v>Магистратура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8602</c:v>
                </c:pt>
                <c:pt idx="1">
                  <c:v>338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43712568"/>
        <c:axId val="243707864"/>
      </c:barChart>
      <c:catAx>
        <c:axId val="243712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43707864"/>
        <c:crosses val="autoZero"/>
        <c:auto val="1"/>
        <c:lblAlgn val="ctr"/>
        <c:lblOffset val="100"/>
        <c:noMultiLvlLbl val="0"/>
      </c:catAx>
      <c:valAx>
        <c:axId val="243707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371256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3768371503836242"/>
          <c:w val="0.59247385608587089"/>
          <c:h val="0.568553608527952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7.7246250490628762E-2"/>
                  <c:y val="-1.21518269647548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015806999084157E-2"/>
                  <c:y val="-3.65557292554710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"Общая медицина"</c:v>
                </c:pt>
                <c:pt idx="1">
                  <c:v>наиболее популярные специальности</c:v>
                </c:pt>
                <c:pt idx="2">
                  <c:v>менее популярные специальности</c:v>
                </c:pt>
                <c:pt idx="3">
                  <c:v>остальные специальности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0.49</c:v>
                </c:pt>
                <c:pt idx="1">
                  <c:v>3.6999999999999998E-2</c:v>
                </c:pt>
                <c:pt idx="2">
                  <c:v>8.9999999999999993E-3</c:v>
                </c:pt>
                <c:pt idx="3">
                  <c:v>3.0000000000000001E-3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064603998129648"/>
          <c:y val="0.10341034344159393"/>
          <c:w val="0.42571539662152574"/>
          <c:h val="0.6812955804063414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71829758379337"/>
          <c:y val="0.17279887328096913"/>
          <c:w val="0.68566567316275207"/>
          <c:h val="0.463161756701037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Бакалавриат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</c:formatCode>
                <c:ptCount val="1"/>
                <c:pt idx="0">
                  <c:v>26047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Магистратура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4665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Докторантура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255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243713352"/>
        <c:axId val="243709432"/>
      </c:barChart>
      <c:catAx>
        <c:axId val="2437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43709432"/>
        <c:crosses val="autoZero"/>
        <c:auto val="1"/>
        <c:lblAlgn val="ctr"/>
        <c:lblOffset val="100"/>
        <c:noMultiLvlLbl val="0"/>
      </c:catAx>
      <c:valAx>
        <c:axId val="24370943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43713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2.7904705990522131E-2"/>
          <c:y val="0.75661788846475964"/>
          <c:w val="0.9477684950714288"/>
          <c:h val="0.22571840767787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2008-2009 гг.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2012-2013 гг.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 гг.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2015-2016 гг.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714920"/>
        <c:axId val="243710216"/>
      </c:barChart>
      <c:catAx>
        <c:axId val="2437149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3710216"/>
        <c:crosses val="autoZero"/>
        <c:auto val="1"/>
        <c:lblAlgn val="ctr"/>
        <c:lblOffset val="100"/>
        <c:noMultiLvlLbl val="0"/>
      </c:catAx>
      <c:valAx>
        <c:axId val="243710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37149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>
        <a:defRPr sz="1400">
          <a:latin typeface="Arial"/>
          <a:cs typeface="Arial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Европа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нац. вуз 139</c:v>
                </c:pt>
                <c:pt idx="1">
                  <c:v>межд.вуз  42</c:v>
                </c:pt>
                <c:pt idx="2">
                  <c:v>гос.вуз    391</c:v>
                </c:pt>
                <c:pt idx="3">
                  <c:v>акц.вуз  127</c:v>
                </c:pt>
                <c:pt idx="4">
                  <c:v>част.вуз  216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</c:v>
                </c:pt>
                <c:pt idx="1">
                  <c:v>36</c:v>
                </c:pt>
                <c:pt idx="2">
                  <c:v>150</c:v>
                </c:pt>
                <c:pt idx="3">
                  <c:v>54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Азия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нац. вуз 139</c:v>
                </c:pt>
                <c:pt idx="1">
                  <c:v>межд.вуз  42</c:v>
                </c:pt>
                <c:pt idx="2">
                  <c:v>гос.вуз    391</c:v>
                </c:pt>
                <c:pt idx="3">
                  <c:v>акц.вуз  127</c:v>
                </c:pt>
                <c:pt idx="4">
                  <c:v>част.вуз  216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30</c:v>
                </c:pt>
                <c:pt idx="2">
                  <c:v>33</c:v>
                </c:pt>
                <c:pt idx="3">
                  <c:v>21</c:v>
                </c:pt>
                <c:pt idx="4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США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нац. вуз 139</c:v>
                </c:pt>
                <c:pt idx="1">
                  <c:v>межд.вуз  42</c:v>
                </c:pt>
                <c:pt idx="2">
                  <c:v>гос.вуз    391</c:v>
                </c:pt>
                <c:pt idx="3">
                  <c:v>акц.вуз  127</c:v>
                </c:pt>
                <c:pt idx="4">
                  <c:v>част.вуз  216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СНГ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нац. вуз 139</c:v>
                </c:pt>
                <c:pt idx="1">
                  <c:v>межд.вуз  42</c:v>
                </c:pt>
                <c:pt idx="2">
                  <c:v>гос.вуз    391</c:v>
                </c:pt>
                <c:pt idx="3">
                  <c:v>акц.вуз  127</c:v>
                </c:pt>
                <c:pt idx="4">
                  <c:v>част.вуз  216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50</c:v>
                </c:pt>
                <c:pt idx="1">
                  <c:v>6</c:v>
                </c:pt>
                <c:pt idx="2">
                  <c:v>200</c:v>
                </c:pt>
                <c:pt idx="3">
                  <c:v>47</c:v>
                </c:pt>
                <c:pt idx="4">
                  <c:v>110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Другие страны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нац. вуз 139</c:v>
                </c:pt>
                <c:pt idx="1">
                  <c:v>межд.вуз  42</c:v>
                </c:pt>
                <c:pt idx="2">
                  <c:v>гос.вуз    391</c:v>
                </c:pt>
                <c:pt idx="3">
                  <c:v>акц.вуз  127</c:v>
                </c:pt>
                <c:pt idx="4">
                  <c:v>част.вуз  216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43710608"/>
        <c:axId val="243711000"/>
      </c:barChart>
      <c:catAx>
        <c:axId val="243710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43711000"/>
        <c:crosses val="autoZero"/>
        <c:auto val="1"/>
        <c:lblAlgn val="ctr"/>
        <c:lblOffset val="100"/>
        <c:noMultiLvlLbl val="0"/>
      </c:catAx>
      <c:valAx>
        <c:axId val="2437110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37106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4504448"/>
        <c:axId val="244506408"/>
      </c:barChart>
      <c:catAx>
        <c:axId val="24450444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4506408"/>
        <c:crosses val="autoZero"/>
        <c:auto val="1"/>
        <c:lblAlgn val="ctr"/>
        <c:lblOffset val="100"/>
        <c:noMultiLvlLbl val="0"/>
      </c:catAx>
      <c:valAx>
        <c:axId val="244506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45044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400">
          <a:latin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4694677857149896"/>
          <c:y val="4.849271654670765E-2"/>
          <c:w val="0.72777176922550479"/>
          <c:h val="0.89479586284579693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2"/>
            <c:invertIfNegative val="0"/>
            <c:bubble3D val="0"/>
            <c:spPr>
              <a:solidFill>
                <a:srgbClr val="9BBB59"/>
              </a:solidFill>
            </c:spPr>
          </c:dPt>
          <c:dPt>
            <c:idx val="3"/>
            <c:invertIfNegative val="0"/>
            <c:bubble3D val="0"/>
            <c:spPr>
              <a:solidFill>
                <a:srgbClr val="8064A2"/>
              </a:solidFill>
            </c:spPr>
          </c:dPt>
          <c:dPt>
            <c:idx val="4"/>
            <c:invertIfNegative val="0"/>
            <c:bubble3D val="0"/>
            <c:spPr>
              <a:solidFill>
                <a:srgbClr val="1F497D"/>
              </a:solidFill>
            </c:spPr>
          </c:dPt>
          <c:dPt>
            <c:idx val="5"/>
            <c:invertIfNegative val="0"/>
            <c:bubble3D val="0"/>
            <c:spPr>
              <a:solidFill>
                <a:srgbClr val="4BACC6"/>
              </a:solidFill>
            </c:spPr>
          </c:dPt>
          <c:dPt>
            <c:idx val="6"/>
            <c:invertIfNegative val="0"/>
            <c:bubble3D val="0"/>
            <c:spPr>
              <a:solidFill>
                <a:srgbClr val="F79646"/>
              </a:solidFill>
            </c:spPr>
          </c:dPt>
          <c:dPt>
            <c:idx val="7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8"/>
            <c:invertIfNegative val="0"/>
            <c:bubble3D val="0"/>
            <c:spPr>
              <a:solidFill>
                <a:srgbClr val="C0504D">
                  <a:lumMod val="60000"/>
                  <a:lumOff val="40000"/>
                </a:srgbClr>
              </a:solidFill>
            </c:spPr>
          </c:dPt>
          <c:dPt>
            <c:idx val="9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</c:spPr>
          </c:dPt>
          <c:dPt>
            <c:idx val="10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</c:spPr>
          </c:dPt>
          <c:dLbls>
            <c:dLbl>
              <c:idx val="0"/>
              <c:layout>
                <c:manualLayout>
                  <c:x val="0.34440359924543507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8522475016384119"/>
                  <c:y val="-6.2286412493555467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082172574150948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41451000975098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875272984867003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9156472172977893E-2"/>
                  <c:y val="-1.4538281426638364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6415000617848108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419843078816619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755717541869914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3.8516693793164122E-2"/>
                  <c:y val="2.1218890680033321E-1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3.227906567544978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2.061437850994882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Лист2!$B$55:$B$66</c:f>
              <c:strCache>
                <c:ptCount val="12"/>
                <c:pt idx="0">
                  <c:v>Технические науки </c:v>
                </c:pt>
                <c:pt idx="1">
                  <c:v>Образование  </c:v>
                </c:pt>
                <c:pt idx="2">
                  <c:v>Социальные науки</c:v>
                </c:pt>
                <c:pt idx="3">
                  <c:v>Гуманитарные науки </c:v>
                </c:pt>
                <c:pt idx="4">
                  <c:v>Услуги </c:v>
                </c:pt>
                <c:pt idx="5">
                  <c:v>Здравоохранение </c:v>
                </c:pt>
                <c:pt idx="6">
                  <c:v>С/х науки </c:v>
                </c:pt>
                <c:pt idx="7">
                  <c:v>Естественные науки </c:v>
                </c:pt>
                <c:pt idx="8">
                  <c:v>Ветеринария </c:v>
                </c:pt>
                <c:pt idx="9">
                  <c:v>Право </c:v>
                </c:pt>
                <c:pt idx="10">
                  <c:v>Искусство</c:v>
                </c:pt>
                <c:pt idx="11">
                  <c:v>Военное дело </c:v>
                </c:pt>
              </c:strCache>
            </c:strRef>
          </c:cat>
          <c:val>
            <c:numRef>
              <c:f>Лист2!$C$55:$C$66</c:f>
              <c:numCache>
                <c:formatCode>General</c:formatCode>
                <c:ptCount val="12"/>
                <c:pt idx="0">
                  <c:v>314</c:v>
                </c:pt>
                <c:pt idx="1">
                  <c:v>215</c:v>
                </c:pt>
                <c:pt idx="2">
                  <c:v>103</c:v>
                </c:pt>
                <c:pt idx="3">
                  <c:v>67</c:v>
                </c:pt>
                <c:pt idx="4">
                  <c:v>56</c:v>
                </c:pt>
                <c:pt idx="5">
                  <c:v>53</c:v>
                </c:pt>
                <c:pt idx="6">
                  <c:v>45</c:v>
                </c:pt>
                <c:pt idx="7">
                  <c:v>35</c:v>
                </c:pt>
                <c:pt idx="8">
                  <c:v>29</c:v>
                </c:pt>
                <c:pt idx="9">
                  <c:v>20</c:v>
                </c:pt>
                <c:pt idx="10">
                  <c:v>11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276888"/>
        <c:axId val="242958784"/>
      </c:barChart>
      <c:catAx>
        <c:axId val="199276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42958784"/>
        <c:crosses val="autoZero"/>
        <c:auto val="1"/>
        <c:lblAlgn val="ctr"/>
        <c:lblOffset val="100"/>
        <c:noMultiLvlLbl val="0"/>
      </c:catAx>
      <c:valAx>
        <c:axId val="24295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9276888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" lastClr="FFFFFF">
          <a:lumMod val="75000"/>
        </a:sysClr>
      </a:solidFill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3097829167478798"/>
          <c:y val="0.19365109052579826"/>
          <c:w val="0.58049635922773934"/>
          <c:h val="0.73856504279007884"/>
        </c:manualLayout>
      </c:layout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0.15945158531149103"/>
                  <c:y val="-1.9249630862659541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635914552124031E-2"/>
                  <c:y val="-2.8154133609852969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Лист2!$D$39:$D$40</c:f>
              <c:strCache>
                <c:ptCount val="2"/>
                <c:pt idx="0">
                  <c:v>Европа</c:v>
                </c:pt>
                <c:pt idx="1">
                  <c:v>США</c:v>
                </c:pt>
              </c:strCache>
            </c:strRef>
          </c:cat>
          <c:val>
            <c:numRef>
              <c:f>Лист2!$E$39:$E$40</c:f>
              <c:numCache>
                <c:formatCode>General</c:formatCode>
                <c:ptCount val="2"/>
                <c:pt idx="0">
                  <c:v>908</c:v>
                </c:pt>
                <c:pt idx="1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38">
          <a:noFill/>
        </a:ln>
      </c:spPr>
    </c:plotArea>
    <c:legend>
      <c:legendPos val="t"/>
      <c:layout>
        <c:manualLayout>
          <c:xMode val="edge"/>
          <c:yMode val="edge"/>
          <c:x val="0.33570706261919514"/>
          <c:y val="3.9916939240341884E-2"/>
          <c:w val="0.3356971287679949"/>
          <c:h val="0.12395414476124224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ln>
      <a:solidFill>
        <a:sysClr val="window" lastClr="FFFFFF">
          <a:lumMod val="85000"/>
        </a:sysClr>
      </a:solidFill>
    </a:ln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0.29601518026565465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5300442757748259"/>
                  <c:y val="-4.6296296296296294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3023402909550916"/>
                  <c:y val="-4.6296296296297144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963314358001256"/>
                  <c:y val="-4.6296296296296294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2397216951296648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0120177103099304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3611638203668565E-2"/>
                  <c:y val="-4.6296296296296294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5660974067046176E-2"/>
                  <c:y val="4.2437781360066642E-1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5.566097406704617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3.7950664136622389E-2"/>
                  <c:y val="-4.6296296296296086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783048703352303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2.2770398481973434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Лист2!$C$138:$C$149</c:f>
              <c:strCache>
                <c:ptCount val="12"/>
                <c:pt idx="0">
                  <c:v>Гуманитарные науки</c:v>
                </c:pt>
                <c:pt idx="1">
                  <c:v>Социальные науки</c:v>
                </c:pt>
                <c:pt idx="2">
                  <c:v>Технические науки</c:v>
                </c:pt>
                <c:pt idx="3">
                  <c:v>Образование</c:v>
                </c:pt>
                <c:pt idx="4">
                  <c:v>Здравоохранение</c:v>
                </c:pt>
                <c:pt idx="5">
                  <c:v>Естественные науки</c:v>
                </c:pt>
                <c:pt idx="6">
                  <c:v>Услуги</c:v>
                </c:pt>
                <c:pt idx="7">
                  <c:v>Право</c:v>
                </c:pt>
                <c:pt idx="8">
                  <c:v>Искусство</c:v>
                </c:pt>
                <c:pt idx="9">
                  <c:v>С/х науки</c:v>
                </c:pt>
                <c:pt idx="10">
                  <c:v>Ветеринария</c:v>
                </c:pt>
                <c:pt idx="11">
                  <c:v>Военное дело</c:v>
                </c:pt>
              </c:strCache>
            </c:strRef>
          </c:cat>
          <c:val>
            <c:numRef>
              <c:f>Лист2!$D$138:$D$149</c:f>
              <c:numCache>
                <c:formatCode>General</c:formatCode>
                <c:ptCount val="12"/>
                <c:pt idx="0">
                  <c:v>337</c:v>
                </c:pt>
                <c:pt idx="1">
                  <c:v>289</c:v>
                </c:pt>
                <c:pt idx="2">
                  <c:v>267</c:v>
                </c:pt>
                <c:pt idx="3">
                  <c:v>201</c:v>
                </c:pt>
                <c:pt idx="4">
                  <c:v>122</c:v>
                </c:pt>
                <c:pt idx="5">
                  <c:v>98</c:v>
                </c:pt>
                <c:pt idx="6">
                  <c:v>92</c:v>
                </c:pt>
                <c:pt idx="7">
                  <c:v>47</c:v>
                </c:pt>
                <c:pt idx="8">
                  <c:v>35</c:v>
                </c:pt>
                <c:pt idx="9">
                  <c:v>25</c:v>
                </c:pt>
                <c:pt idx="10">
                  <c:v>8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2960352"/>
        <c:axId val="242963096"/>
      </c:barChart>
      <c:catAx>
        <c:axId val="242960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42963096"/>
        <c:crosses val="autoZero"/>
        <c:auto val="1"/>
        <c:lblAlgn val="ctr"/>
        <c:lblOffset val="100"/>
        <c:noMultiLvlLbl val="0"/>
      </c:catAx>
      <c:valAx>
        <c:axId val="242963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29603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solidFill>
        <a:sysClr val="window" lastClr="FFFFFF">
          <a:lumMod val="85000"/>
        </a:sysClr>
      </a:solidFill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7.525918635170604E-3"/>
                  <c:y val="-1.1362642169728784E-3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38,8%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595363079615048E-2"/>
                  <c:y val="-3.5867235345581804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36,6%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8648293963254597E-3"/>
                  <c:y val="2.1175998833479147E-3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23%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1,6%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Лист2!$C$160:$C$163</c:f>
              <c:strCache>
                <c:ptCount val="4"/>
                <c:pt idx="0">
                  <c:v>СНГ</c:v>
                </c:pt>
                <c:pt idx="1">
                  <c:v>Азия</c:v>
                </c:pt>
                <c:pt idx="2">
                  <c:v>Европа</c:v>
                </c:pt>
                <c:pt idx="3">
                  <c:v>США</c:v>
                </c:pt>
              </c:strCache>
            </c:strRef>
          </c:cat>
          <c:val>
            <c:numRef>
              <c:f>Лист2!$D$160:$D$163</c:f>
              <c:numCache>
                <c:formatCode>General</c:formatCode>
                <c:ptCount val="4"/>
                <c:pt idx="0">
                  <c:v>38.799999999999997</c:v>
                </c:pt>
                <c:pt idx="1">
                  <c:v>36.6</c:v>
                </c:pt>
                <c:pt idx="2">
                  <c:v>23</c:v>
                </c:pt>
                <c:pt idx="3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2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ln>
      <a:solidFill>
        <a:sysClr val="window" lastClr="FFFFFF">
          <a:lumMod val="85000"/>
        </a:sysClr>
      </a:solidFill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158524103405995"/>
          <c:y val="4.5548654244306416E-2"/>
          <c:w val="0.5207184912696724"/>
          <c:h val="0.85071779071094378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2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0.2253368328958880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62,3%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860405962768167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9,5%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6170917824461134E-2"/>
                  <c:y val="-3.260462007466458E-7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8,7%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791566594716201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7,1%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081771028621422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6,4%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869485064366953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2,6%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2015998000249968E-2"/>
                  <c:y val="-5.367427231261527E-7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1,7%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8920540337863171E-2"/>
                  <c:y val="-5.8688316134396243E-6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1,7%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Лист2!$C$110:$C$117</c:f>
              <c:strCache>
                <c:ptCount val="8"/>
                <c:pt idx="0">
                  <c:v>Средства обучающихся</c:v>
                </c:pt>
                <c:pt idx="1">
                  <c:v>За счет приглашающей стороны</c:v>
                </c:pt>
                <c:pt idx="2">
                  <c:v>Международные гранты</c:v>
                </c:pt>
                <c:pt idx="3">
                  <c:v>Эразмус+</c:v>
                </c:pt>
                <c:pt idx="4">
                  <c:v>Средства вуза</c:v>
                </c:pt>
                <c:pt idx="5">
                  <c:v>Правительственные гранты</c:v>
                </c:pt>
                <c:pt idx="6">
                  <c:v>Обмен</c:v>
                </c:pt>
                <c:pt idx="7">
                  <c:v>Международные программы</c:v>
                </c:pt>
              </c:strCache>
            </c:strRef>
          </c:cat>
          <c:val>
            <c:numRef>
              <c:f>Лист2!$D$110:$D$117</c:f>
              <c:numCache>
                <c:formatCode>General</c:formatCode>
                <c:ptCount val="8"/>
                <c:pt idx="0">
                  <c:v>62.3</c:v>
                </c:pt>
                <c:pt idx="1">
                  <c:v>9.5</c:v>
                </c:pt>
                <c:pt idx="2">
                  <c:v>8.6999999999999993</c:v>
                </c:pt>
                <c:pt idx="3">
                  <c:v>7.1</c:v>
                </c:pt>
                <c:pt idx="4">
                  <c:v>6.4</c:v>
                </c:pt>
                <c:pt idx="5">
                  <c:v>2.6</c:v>
                </c:pt>
                <c:pt idx="6">
                  <c:v>1.7</c:v>
                </c:pt>
                <c:pt idx="7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2963488"/>
        <c:axId val="242961136"/>
      </c:barChart>
      <c:catAx>
        <c:axId val="242963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42961136"/>
        <c:crosses val="autoZero"/>
        <c:auto val="1"/>
        <c:lblAlgn val="ctr"/>
        <c:lblOffset val="100"/>
        <c:noMultiLvlLbl val="0"/>
      </c:catAx>
      <c:valAx>
        <c:axId val="24296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29634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0"/>
                  <c:y val="-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0.121288328488429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333333333333333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0.260177253865524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0.354139273146183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0.378651416238695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9952325912464756E-7"/>
                  <c:y val="-0.212576893420432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0.15793970951593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Лист2!$B$180:$B$187</c:f>
              <c:strCache>
                <c:ptCount val="8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</c:v>
                </c:pt>
                <c:pt idx="5">
                  <c:v>2014 г.</c:v>
                </c:pt>
                <c:pt idx="6">
                  <c:v>2015 г.</c:v>
                </c:pt>
                <c:pt idx="7">
                  <c:v>2016 г.</c:v>
                </c:pt>
              </c:strCache>
            </c:strRef>
          </c:cat>
          <c:val>
            <c:numRef>
              <c:f>Лист2!$C$180:$C$187</c:f>
              <c:numCache>
                <c:formatCode>General</c:formatCode>
                <c:ptCount val="8"/>
                <c:pt idx="0">
                  <c:v>389</c:v>
                </c:pt>
                <c:pt idx="1">
                  <c:v>418</c:v>
                </c:pt>
                <c:pt idx="2">
                  <c:v>1717</c:v>
                </c:pt>
                <c:pt idx="3">
                  <c:v>1349</c:v>
                </c:pt>
                <c:pt idx="4">
                  <c:v>1876</c:v>
                </c:pt>
                <c:pt idx="5">
                  <c:v>1955</c:v>
                </c:pt>
                <c:pt idx="6">
                  <c:v>992</c:v>
                </c:pt>
                <c:pt idx="7">
                  <c:v>765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2963880"/>
        <c:axId val="242961528"/>
      </c:barChart>
      <c:catAx>
        <c:axId val="242963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42961528"/>
        <c:crosses val="autoZero"/>
        <c:auto val="1"/>
        <c:lblAlgn val="ctr"/>
        <c:lblOffset val="100"/>
        <c:noMultiLvlLbl val="0"/>
      </c:catAx>
      <c:valAx>
        <c:axId val="242961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29638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Pt>
            <c:idx val="24"/>
            <c:invertIfNegative val="0"/>
            <c:bubble3D val="0"/>
            <c:spPr>
              <a:solidFill>
                <a:srgbClr val="C00000"/>
              </a:solidFill>
            </c:spPr>
          </c:dPt>
          <c:cat>
            <c:strRef>
              <c:f>Лист1!$A$2:$A$28</c:f>
              <c:strCache>
                <c:ptCount val="27"/>
                <c:pt idx="0">
                  <c:v>Люксембург    </c:v>
                </c:pt>
                <c:pt idx="1">
                  <c:v>Новая Зеландия</c:v>
                </c:pt>
                <c:pt idx="2">
                  <c:v>Австралия </c:v>
                </c:pt>
                <c:pt idx="3">
                  <c:v>Великобритания    </c:v>
                </c:pt>
                <c:pt idx="4">
                  <c:v>Швейцария    </c:v>
                </c:pt>
                <c:pt idx="5">
                  <c:v>Австрия    </c:v>
                </c:pt>
                <c:pt idx="6">
                  <c:v>Бельгия    </c:v>
                </c:pt>
                <c:pt idx="7">
                  <c:v>Канада    </c:v>
                </c:pt>
                <c:pt idx="8">
                  <c:v>Чешская Республика</c:v>
                </c:pt>
                <c:pt idx="9">
                  <c:v>Дания    </c:v>
                </c:pt>
                <c:pt idx="10">
                  <c:v>Франция</c:v>
                </c:pt>
                <c:pt idx="11">
                  <c:v>Нидерланды    </c:v>
                </c:pt>
                <c:pt idx="12">
                  <c:v>Финляндия    </c:v>
                </c:pt>
                <c:pt idx="13">
                  <c:v>Германия    </c:v>
                </c:pt>
                <c:pt idx="14">
                  <c:v>Венгрия    </c:v>
                </c:pt>
                <c:pt idx="15">
                  <c:v>Ирландия</c:v>
                </c:pt>
                <c:pt idx="16">
                  <c:v>Швеция</c:v>
                </c:pt>
                <c:pt idx="17">
                  <c:v>Латвия    </c:v>
                </c:pt>
                <c:pt idx="18">
                  <c:v>США    </c:v>
                </c:pt>
                <c:pt idx="19">
                  <c:v>Португалия    </c:v>
                </c:pt>
                <c:pt idx="20">
                  <c:v>Эстония    </c:v>
                </c:pt>
                <c:pt idx="21">
                  <c:v>Норвегия    </c:v>
                </c:pt>
                <c:pt idx="22">
                  <c:v>Словения    </c:v>
                </c:pt>
                <c:pt idx="23">
                  <c:v>Япония    </c:v>
                </c:pt>
                <c:pt idx="24">
                  <c:v>Казахстан</c:v>
                </c:pt>
                <c:pt idx="25">
                  <c:v>Польша</c:v>
                </c:pt>
                <c:pt idx="26">
                  <c:v>Испания</c:v>
                </c:pt>
              </c:strCache>
            </c:strRef>
          </c:cat>
          <c:val>
            <c:numRef>
              <c:f>Лист1!$B$2:$B$28</c:f>
              <c:numCache>
                <c:formatCode>General</c:formatCode>
                <c:ptCount val="27"/>
                <c:pt idx="0">
                  <c:v>44</c:v>
                </c:pt>
                <c:pt idx="1">
                  <c:v>19</c:v>
                </c:pt>
                <c:pt idx="2">
                  <c:v>18</c:v>
                </c:pt>
                <c:pt idx="3">
                  <c:v>18</c:v>
                </c:pt>
                <c:pt idx="4">
                  <c:v>17</c:v>
                </c:pt>
                <c:pt idx="5">
                  <c:v>15</c:v>
                </c:pt>
                <c:pt idx="6">
                  <c:v>11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6</c:v>
                </c:pt>
                <c:pt idx="17">
                  <c:v>5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2.5</c:v>
                </c:pt>
                <c:pt idx="25">
                  <c:v>2</c:v>
                </c:pt>
                <c:pt idx="2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242960744"/>
        <c:axId val="242965056"/>
      </c:barChart>
      <c:catAx>
        <c:axId val="242960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42965056"/>
        <c:crosses val="autoZero"/>
        <c:auto val="1"/>
        <c:lblAlgn val="ctr"/>
        <c:lblOffset val="100"/>
        <c:noMultiLvlLbl val="0"/>
      </c:catAx>
      <c:valAx>
        <c:axId val="242965056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42960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gradFill>
              <a:gsLst>
                <a:gs pos="100000">
                  <a:schemeClr val="accent1">
                    <a:alpha val="0"/>
                  </a:schemeClr>
                </a:gs>
                <a:gs pos="50000">
                  <a:schemeClr val="accent1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  <c:pt idx="8">
                  <c:v>2016-2017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10359</c:v>
                </c:pt>
                <c:pt idx="1">
                  <c:v>11974</c:v>
                </c:pt>
                <c:pt idx="2">
                  <c:v>10361</c:v>
                </c:pt>
                <c:pt idx="3">
                  <c:v>8982</c:v>
                </c:pt>
                <c:pt idx="4">
                  <c:v>8404</c:v>
                </c:pt>
                <c:pt idx="5">
                  <c:v>17443</c:v>
                </c:pt>
                <c:pt idx="6">
                  <c:v>9077</c:v>
                </c:pt>
                <c:pt idx="7">
                  <c:v>8585</c:v>
                </c:pt>
                <c:pt idx="8">
                  <c:v>8940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2964664"/>
        <c:axId val="243712176"/>
        <c:axId val="0"/>
      </c:bar3DChart>
      <c:catAx>
        <c:axId val="242964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43712176"/>
        <c:crosses val="autoZero"/>
        <c:auto val="1"/>
        <c:lblAlgn val="ctr"/>
        <c:lblOffset val="100"/>
        <c:noMultiLvlLbl val="0"/>
      </c:catAx>
      <c:valAx>
        <c:axId val="2437121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2964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55806-D6FB-4279-9C3C-0CADD60E1243}" type="doc">
      <dgm:prSet loTypeId="urn:microsoft.com/office/officeart/2005/8/layout/list1" loCatId="list" qsTypeId="urn:microsoft.com/office/officeart/2005/8/quickstyle/simple5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D299588F-BE12-48C8-BDC7-A4A8A7EE982D}">
      <dgm:prSet phldrT="[Текст]" custT="1"/>
      <dgm:spPr/>
      <dgm:t>
        <a:bodyPr/>
        <a:lstStyle/>
        <a:p>
          <a:r>
            <a:rPr lang="hu-HU" sz="1400" dirty="0" smtClean="0">
              <a:latin typeface="Arial" panose="020B0604020202020204" pitchFamily="34" charset="0"/>
              <a:cs typeface="Arial" panose="020B0604020202020204" pitchFamily="34" charset="0"/>
            </a:rPr>
            <a:t>отсутствие подготовительных курсов для иностранных студентов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9381DB-74BB-4F98-A48F-ABD70B1881A5}" type="parTrans" cxnId="{FC7DEF8B-9E63-4015-9060-2E234B8AFCBC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F07F2D-D78A-4ECC-8408-990002ACFE64}" type="sibTrans" cxnId="{FC7DEF8B-9E63-4015-9060-2E234B8AFCBC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7D7A55-7E7C-44B0-8647-EA0C13C39788}">
      <dgm:prSet phldrT="[Текст]" custT="1"/>
      <dgm:spPr/>
      <dgm:t>
        <a:bodyPr/>
        <a:lstStyle/>
        <a:p>
          <a:r>
            <a:rPr lang="hu-HU" sz="14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недостаточное количество ППС, преподающих на английском языке;  </a:t>
          </a:r>
          <a:endParaRPr lang="ru-RU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75D6FD-D62E-4421-8F04-DB2E09B1DF86}" type="parTrans" cxnId="{09823257-026A-46D9-8A53-69685745C839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51669D-22A7-4F6F-B136-A9C9C462E671}" type="sibTrans" cxnId="{09823257-026A-46D9-8A53-69685745C839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C661B2-4B15-4D68-87A6-D941740719F2}">
      <dgm:prSet phldrT="[Текст]" custT="1"/>
      <dgm:spPr/>
      <dgm:t>
        <a:bodyPr/>
        <a:lstStyle/>
        <a:p>
          <a:r>
            <a:rPr lang="hu-HU" sz="14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недостаточная языковая компетенция ППС, преподающих на английском языке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25BA2A-A8D1-4253-9C2B-B8F1214D96FD}" type="parTrans" cxnId="{E677D353-CC22-4331-8A86-AA50F81ECA7A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791DF1-130B-4EF9-B444-3B558753AB33}" type="sibTrans" cxnId="{E677D353-CC22-4331-8A86-AA50F81ECA7A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6A0376-0D4A-4651-A7C4-FC7FBD45211F}">
      <dgm:prSet custT="1"/>
      <dgm:spPr/>
      <dgm:t>
        <a:bodyPr/>
        <a:lstStyle/>
        <a:p>
          <a:r>
            <a:rPr lang="hu-HU" sz="1400" dirty="0" smtClean="0">
              <a:latin typeface="Arial" panose="020B0604020202020204" pitchFamily="34" charset="0"/>
              <a:cs typeface="Arial" panose="020B0604020202020204" pitchFamily="34" charset="0"/>
            </a:rPr>
            <a:t>инфраструктура и организация досуга в вузах не соответствуют потребностям и ожиданиям иногородних и иностранных студентов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114DE4-5897-4703-97BD-A0AC8332EB9D}" type="parTrans" cxnId="{8E9C6B87-AC04-4AEC-A1FB-30F2B3465A92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DB3537-5E99-455D-A98C-6D8F11059EB3}" type="sibTrans" cxnId="{8E9C6B87-AC04-4AEC-A1FB-30F2B3465A92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2307AF-CF37-4C61-92DB-2B7ADBD8BD57}">
      <dgm:prSet custT="1"/>
      <dgm:spPr/>
      <dgm:t>
        <a:bodyPr/>
        <a:lstStyle/>
        <a:p>
          <a:r>
            <a:rPr lang="hu-HU" sz="14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недостаточное количество ОП на английском языке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7C5E1-2346-4F1A-AE63-1EDFD3476376}" type="parTrans" cxnId="{DE3C6524-0282-4A01-A46D-9D9E1D49E052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93FE39-81DE-474B-9907-BB3C2E0781A0}" type="sibTrans" cxnId="{DE3C6524-0282-4A01-A46D-9D9E1D49E052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D75255-578B-4CB9-B746-A407E3494F5A}">
      <dgm:prSet custT="1"/>
      <dgm:spPr/>
      <dgm:t>
        <a:bodyPr/>
        <a:lstStyle/>
        <a:p>
          <a:r>
            <a:rPr lang="hu-HU" sz="14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недостаточное количество двудипломных ОП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6E6A17-7849-4BEF-B484-02C7CF8E3CA8}" type="parTrans" cxnId="{994EEBDC-5080-47B2-A61D-9B6E6768E615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A2C3B8-A2BB-4FAE-B95C-196F17DE2E7A}" type="sibTrans" cxnId="{994EEBDC-5080-47B2-A61D-9B6E6768E615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57CCB0-9FA3-4426-82A1-AC2F697FECFE}">
      <dgm:prSet custT="1"/>
      <dgm:spPr/>
      <dgm:t>
        <a:bodyPr/>
        <a:lstStyle/>
        <a:p>
          <a:r>
            <a:rPr lang="hu-HU" sz="14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недостаточная информационная поддержка: труднодоступная и неполная информация об обучении для иностранных абитуриентов на сайте вузов РК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F8D560-3492-4CCE-AAC9-2047B444BA04}" type="parTrans" cxnId="{46A35AD1-513D-45A7-8CFA-729D7EA9E3A0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7F6BBE-2479-4655-9800-FF2CC39CA386}" type="sibTrans" cxnId="{46A35AD1-513D-45A7-8CFA-729D7EA9E3A0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786E79-7E30-4ECF-808D-4D451D67F0AC}" type="pres">
      <dgm:prSet presAssocID="{87E55806-D6FB-4279-9C3C-0CADD60E12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711517-BA3F-4651-A6D0-73E349CAD055}" type="pres">
      <dgm:prSet presAssocID="{D299588F-BE12-48C8-BDC7-A4A8A7EE982D}" presName="parentLin" presStyleCnt="0"/>
      <dgm:spPr/>
    </dgm:pt>
    <dgm:pt modelId="{FC390AA2-CE4D-4023-9D0F-7BE370AD5CB7}" type="pres">
      <dgm:prSet presAssocID="{D299588F-BE12-48C8-BDC7-A4A8A7EE982D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3A642557-2D67-4ECE-9084-5469B19968DF}" type="pres">
      <dgm:prSet presAssocID="{D299588F-BE12-48C8-BDC7-A4A8A7EE982D}" presName="parentText" presStyleLbl="node1" presStyleIdx="0" presStyleCnt="7" custScaleX="1337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BF52F-8AC9-4E01-A356-A0C697AEB8CD}" type="pres">
      <dgm:prSet presAssocID="{D299588F-BE12-48C8-BDC7-A4A8A7EE982D}" presName="negativeSpace" presStyleCnt="0"/>
      <dgm:spPr/>
    </dgm:pt>
    <dgm:pt modelId="{503B0CAA-6E9A-468C-B13C-56B7AFFF477A}" type="pres">
      <dgm:prSet presAssocID="{D299588F-BE12-48C8-BDC7-A4A8A7EE982D}" presName="childText" presStyleLbl="conFgAcc1" presStyleIdx="0" presStyleCnt="7">
        <dgm:presLayoutVars>
          <dgm:bulletEnabled val="1"/>
        </dgm:presLayoutVars>
      </dgm:prSet>
      <dgm:spPr/>
    </dgm:pt>
    <dgm:pt modelId="{13170A61-AEED-45FC-86EF-B8B67F9671D3}" type="pres">
      <dgm:prSet presAssocID="{F0F07F2D-D78A-4ECC-8408-990002ACFE64}" presName="spaceBetweenRectangles" presStyleCnt="0"/>
      <dgm:spPr/>
    </dgm:pt>
    <dgm:pt modelId="{2CF7A137-0092-4247-87B0-98592556403E}" type="pres">
      <dgm:prSet presAssocID="{D47D7A55-7E7C-44B0-8647-EA0C13C39788}" presName="parentLin" presStyleCnt="0"/>
      <dgm:spPr/>
    </dgm:pt>
    <dgm:pt modelId="{9AFAE466-E24A-4C9E-A2B1-D77C5EA97756}" type="pres">
      <dgm:prSet presAssocID="{D47D7A55-7E7C-44B0-8647-EA0C13C39788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02486852-9183-4D1C-96C0-6F8B1868D97E}" type="pres">
      <dgm:prSet presAssocID="{D47D7A55-7E7C-44B0-8647-EA0C13C39788}" presName="parentText" presStyleLbl="node1" presStyleIdx="1" presStyleCnt="7" custScaleX="1345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CD4D36-328A-401D-9145-FD4F528A9060}" type="pres">
      <dgm:prSet presAssocID="{D47D7A55-7E7C-44B0-8647-EA0C13C39788}" presName="negativeSpace" presStyleCnt="0"/>
      <dgm:spPr/>
    </dgm:pt>
    <dgm:pt modelId="{0362A833-24F4-4045-9596-35996522D953}" type="pres">
      <dgm:prSet presAssocID="{D47D7A55-7E7C-44B0-8647-EA0C13C39788}" presName="childText" presStyleLbl="conFgAcc1" presStyleIdx="1" presStyleCnt="7">
        <dgm:presLayoutVars>
          <dgm:bulletEnabled val="1"/>
        </dgm:presLayoutVars>
      </dgm:prSet>
      <dgm:spPr/>
    </dgm:pt>
    <dgm:pt modelId="{5A2B87C9-27EE-45A0-9249-E31DF7C0674B}" type="pres">
      <dgm:prSet presAssocID="{C451669D-22A7-4F6F-B136-A9C9C462E671}" presName="spaceBetweenRectangles" presStyleCnt="0"/>
      <dgm:spPr/>
    </dgm:pt>
    <dgm:pt modelId="{C744D569-E83E-414A-BC95-2589733280F1}" type="pres">
      <dgm:prSet presAssocID="{0EC661B2-4B15-4D68-87A6-D941740719F2}" presName="parentLin" presStyleCnt="0"/>
      <dgm:spPr/>
    </dgm:pt>
    <dgm:pt modelId="{77514174-537B-4BDA-967B-AF4BE0FD7AAD}" type="pres">
      <dgm:prSet presAssocID="{0EC661B2-4B15-4D68-87A6-D941740719F2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CA8B1A64-2DEE-4EA2-BFFB-5E5CCBAFE667}" type="pres">
      <dgm:prSet presAssocID="{0EC661B2-4B15-4D68-87A6-D941740719F2}" presName="parentText" presStyleLbl="node1" presStyleIdx="2" presStyleCnt="7" custScaleX="1347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74E3F-8C28-49E3-A79A-F3916CDBDDA3}" type="pres">
      <dgm:prSet presAssocID="{0EC661B2-4B15-4D68-87A6-D941740719F2}" presName="negativeSpace" presStyleCnt="0"/>
      <dgm:spPr/>
    </dgm:pt>
    <dgm:pt modelId="{2A92F856-1BF5-4FF9-8E6B-6F140AEF79D6}" type="pres">
      <dgm:prSet presAssocID="{0EC661B2-4B15-4D68-87A6-D941740719F2}" presName="childText" presStyleLbl="conFgAcc1" presStyleIdx="2" presStyleCnt="7">
        <dgm:presLayoutVars>
          <dgm:bulletEnabled val="1"/>
        </dgm:presLayoutVars>
      </dgm:prSet>
      <dgm:spPr/>
    </dgm:pt>
    <dgm:pt modelId="{07EC8839-159A-464A-9637-4E902FCA1751}" type="pres">
      <dgm:prSet presAssocID="{CE791DF1-130B-4EF9-B444-3B558753AB33}" presName="spaceBetweenRectangles" presStyleCnt="0"/>
      <dgm:spPr/>
    </dgm:pt>
    <dgm:pt modelId="{B60FFB4F-18C2-41DC-B49A-4B377F324A37}" type="pres">
      <dgm:prSet presAssocID="{9F6A0376-0D4A-4651-A7C4-FC7FBD45211F}" presName="parentLin" presStyleCnt="0"/>
      <dgm:spPr/>
    </dgm:pt>
    <dgm:pt modelId="{8B67435A-C584-4FFB-8AFE-620B4AB42343}" type="pres">
      <dgm:prSet presAssocID="{9F6A0376-0D4A-4651-A7C4-FC7FBD45211F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7BC530A3-6EB8-4BAB-B60E-96B958909C15}" type="pres">
      <dgm:prSet presAssocID="{9F6A0376-0D4A-4651-A7C4-FC7FBD45211F}" presName="parentText" presStyleLbl="node1" presStyleIdx="3" presStyleCnt="7" custScaleX="1356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D1A31-9B22-4511-B553-EEE76B9F994A}" type="pres">
      <dgm:prSet presAssocID="{9F6A0376-0D4A-4651-A7C4-FC7FBD45211F}" presName="negativeSpace" presStyleCnt="0"/>
      <dgm:spPr/>
    </dgm:pt>
    <dgm:pt modelId="{83290606-4501-44C7-9F31-440246E8ECA3}" type="pres">
      <dgm:prSet presAssocID="{9F6A0376-0D4A-4651-A7C4-FC7FBD45211F}" presName="childText" presStyleLbl="conFgAcc1" presStyleIdx="3" presStyleCnt="7">
        <dgm:presLayoutVars>
          <dgm:bulletEnabled val="1"/>
        </dgm:presLayoutVars>
      </dgm:prSet>
      <dgm:spPr/>
    </dgm:pt>
    <dgm:pt modelId="{6D05B665-918E-4445-9F74-A8C7F4763374}" type="pres">
      <dgm:prSet presAssocID="{67DB3537-5E99-455D-A98C-6D8F11059EB3}" presName="spaceBetweenRectangles" presStyleCnt="0"/>
      <dgm:spPr/>
    </dgm:pt>
    <dgm:pt modelId="{37D27488-8B5E-4BE6-8B60-869FF4BD321D}" type="pres">
      <dgm:prSet presAssocID="{F72307AF-CF37-4C61-92DB-2B7ADBD8BD57}" presName="parentLin" presStyleCnt="0"/>
      <dgm:spPr/>
    </dgm:pt>
    <dgm:pt modelId="{2B4AF117-5775-46B3-93A2-D9FC6F5DD919}" type="pres">
      <dgm:prSet presAssocID="{F72307AF-CF37-4C61-92DB-2B7ADBD8BD57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FFB3DAE5-C299-4870-9F5B-027B3EA3B4BF}" type="pres">
      <dgm:prSet presAssocID="{F72307AF-CF37-4C61-92DB-2B7ADBD8BD57}" presName="parentText" presStyleLbl="node1" presStyleIdx="4" presStyleCnt="7" custScaleX="1352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69C84-02FF-4D74-B62A-56360EAA677C}" type="pres">
      <dgm:prSet presAssocID="{F72307AF-CF37-4C61-92DB-2B7ADBD8BD57}" presName="negativeSpace" presStyleCnt="0"/>
      <dgm:spPr/>
    </dgm:pt>
    <dgm:pt modelId="{57024058-FC6D-4BCC-B832-CDAC2B277119}" type="pres">
      <dgm:prSet presAssocID="{F72307AF-CF37-4C61-92DB-2B7ADBD8BD57}" presName="childText" presStyleLbl="conFgAcc1" presStyleIdx="4" presStyleCnt="7">
        <dgm:presLayoutVars>
          <dgm:bulletEnabled val="1"/>
        </dgm:presLayoutVars>
      </dgm:prSet>
      <dgm:spPr/>
    </dgm:pt>
    <dgm:pt modelId="{B338011D-2039-44B4-8271-E7A74AB99CA5}" type="pres">
      <dgm:prSet presAssocID="{E593FE39-81DE-474B-9907-BB3C2E0781A0}" presName="spaceBetweenRectangles" presStyleCnt="0"/>
      <dgm:spPr/>
    </dgm:pt>
    <dgm:pt modelId="{25CA5A8D-46E8-4A3C-9EBA-7DAD57A10903}" type="pres">
      <dgm:prSet presAssocID="{26D75255-578B-4CB9-B746-A407E3494F5A}" presName="parentLin" presStyleCnt="0"/>
      <dgm:spPr/>
    </dgm:pt>
    <dgm:pt modelId="{BF6CC1A0-7A73-4A5A-88A6-60A207468C31}" type="pres">
      <dgm:prSet presAssocID="{26D75255-578B-4CB9-B746-A407E3494F5A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416304ED-2C78-420D-9BB4-598EE65AD1C5}" type="pres">
      <dgm:prSet presAssocID="{26D75255-578B-4CB9-B746-A407E3494F5A}" presName="parentText" presStyleLbl="node1" presStyleIdx="5" presStyleCnt="7" custScaleX="1352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011E1-D722-453E-AC32-0E53FFB78004}" type="pres">
      <dgm:prSet presAssocID="{26D75255-578B-4CB9-B746-A407E3494F5A}" presName="negativeSpace" presStyleCnt="0"/>
      <dgm:spPr/>
    </dgm:pt>
    <dgm:pt modelId="{7B87F3D2-15B8-4CB5-8B01-4BD6C40290FB}" type="pres">
      <dgm:prSet presAssocID="{26D75255-578B-4CB9-B746-A407E3494F5A}" presName="childText" presStyleLbl="conFgAcc1" presStyleIdx="5" presStyleCnt="7">
        <dgm:presLayoutVars>
          <dgm:bulletEnabled val="1"/>
        </dgm:presLayoutVars>
      </dgm:prSet>
      <dgm:spPr/>
    </dgm:pt>
    <dgm:pt modelId="{D5A0325D-4316-4CD7-AF9B-0EDAC6882E4E}" type="pres">
      <dgm:prSet presAssocID="{D3A2C3B8-A2BB-4FAE-B95C-196F17DE2E7A}" presName="spaceBetweenRectangles" presStyleCnt="0"/>
      <dgm:spPr/>
    </dgm:pt>
    <dgm:pt modelId="{5EFF3A08-75D9-4A7E-BDBA-FED8A0FA3A47}" type="pres">
      <dgm:prSet presAssocID="{5C57CCB0-9FA3-4426-82A1-AC2F697FECFE}" presName="parentLin" presStyleCnt="0"/>
      <dgm:spPr/>
    </dgm:pt>
    <dgm:pt modelId="{5145B234-D7FF-4A20-898E-290CCCF02169}" type="pres">
      <dgm:prSet presAssocID="{5C57CCB0-9FA3-4426-82A1-AC2F697FECFE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40768FB3-85E1-4A59-B8F4-DE4D5EEBED03}" type="pres">
      <dgm:prSet presAssocID="{5C57CCB0-9FA3-4426-82A1-AC2F697FECFE}" presName="parentText" presStyleLbl="node1" presStyleIdx="6" presStyleCnt="7" custScaleX="1348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8A902-2264-4AED-9622-60E3FFACC6FD}" type="pres">
      <dgm:prSet presAssocID="{5C57CCB0-9FA3-4426-82A1-AC2F697FECFE}" presName="negativeSpace" presStyleCnt="0"/>
      <dgm:spPr/>
    </dgm:pt>
    <dgm:pt modelId="{6F792C9F-CA3C-4941-8E5F-B5113068E340}" type="pres">
      <dgm:prSet presAssocID="{5C57CCB0-9FA3-4426-82A1-AC2F697FECF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19A21C76-90BD-4727-A20E-EB4176D89464}" type="presOf" srcId="{D299588F-BE12-48C8-BDC7-A4A8A7EE982D}" destId="{FC390AA2-CE4D-4023-9D0F-7BE370AD5CB7}" srcOrd="0" destOrd="0" presId="urn:microsoft.com/office/officeart/2005/8/layout/list1"/>
    <dgm:cxn modelId="{8E9C6B87-AC04-4AEC-A1FB-30F2B3465A92}" srcId="{87E55806-D6FB-4279-9C3C-0CADD60E1243}" destId="{9F6A0376-0D4A-4651-A7C4-FC7FBD45211F}" srcOrd="3" destOrd="0" parTransId="{A1114DE4-5897-4703-97BD-A0AC8332EB9D}" sibTransId="{67DB3537-5E99-455D-A98C-6D8F11059EB3}"/>
    <dgm:cxn modelId="{60ED8392-1892-4D42-AC47-96E4D08BE95B}" type="presOf" srcId="{F72307AF-CF37-4C61-92DB-2B7ADBD8BD57}" destId="{FFB3DAE5-C299-4870-9F5B-027B3EA3B4BF}" srcOrd="1" destOrd="0" presId="urn:microsoft.com/office/officeart/2005/8/layout/list1"/>
    <dgm:cxn modelId="{F2FF8BCD-BD46-4719-9119-CDE116D8BAD2}" type="presOf" srcId="{F72307AF-CF37-4C61-92DB-2B7ADBD8BD57}" destId="{2B4AF117-5775-46B3-93A2-D9FC6F5DD919}" srcOrd="0" destOrd="0" presId="urn:microsoft.com/office/officeart/2005/8/layout/list1"/>
    <dgm:cxn modelId="{BEF05EDA-C7CA-4571-A706-7D207F085A40}" type="presOf" srcId="{0EC661B2-4B15-4D68-87A6-D941740719F2}" destId="{77514174-537B-4BDA-967B-AF4BE0FD7AAD}" srcOrd="0" destOrd="0" presId="urn:microsoft.com/office/officeart/2005/8/layout/list1"/>
    <dgm:cxn modelId="{A2C507B8-083D-4875-9878-C71C5593C123}" type="presOf" srcId="{D47D7A55-7E7C-44B0-8647-EA0C13C39788}" destId="{9AFAE466-E24A-4C9E-A2B1-D77C5EA97756}" srcOrd="0" destOrd="0" presId="urn:microsoft.com/office/officeart/2005/8/layout/list1"/>
    <dgm:cxn modelId="{446D4BC2-1841-4EF0-8CB9-82E20CD93A94}" type="presOf" srcId="{D299588F-BE12-48C8-BDC7-A4A8A7EE982D}" destId="{3A642557-2D67-4ECE-9084-5469B19968DF}" srcOrd="1" destOrd="0" presId="urn:microsoft.com/office/officeart/2005/8/layout/list1"/>
    <dgm:cxn modelId="{804D9DCE-563B-456F-82B8-E373D72F3F53}" type="presOf" srcId="{D47D7A55-7E7C-44B0-8647-EA0C13C39788}" destId="{02486852-9183-4D1C-96C0-6F8B1868D97E}" srcOrd="1" destOrd="0" presId="urn:microsoft.com/office/officeart/2005/8/layout/list1"/>
    <dgm:cxn modelId="{9AF5A1CB-B784-41F1-BFE6-962DE9442E36}" type="presOf" srcId="{26D75255-578B-4CB9-B746-A407E3494F5A}" destId="{416304ED-2C78-420D-9BB4-598EE65AD1C5}" srcOrd="1" destOrd="0" presId="urn:microsoft.com/office/officeart/2005/8/layout/list1"/>
    <dgm:cxn modelId="{09823257-026A-46D9-8A53-69685745C839}" srcId="{87E55806-D6FB-4279-9C3C-0CADD60E1243}" destId="{D47D7A55-7E7C-44B0-8647-EA0C13C39788}" srcOrd="1" destOrd="0" parTransId="{3E75D6FD-D62E-4421-8F04-DB2E09B1DF86}" sibTransId="{C451669D-22A7-4F6F-B136-A9C9C462E671}"/>
    <dgm:cxn modelId="{DE3C6524-0282-4A01-A46D-9D9E1D49E052}" srcId="{87E55806-D6FB-4279-9C3C-0CADD60E1243}" destId="{F72307AF-CF37-4C61-92DB-2B7ADBD8BD57}" srcOrd="4" destOrd="0" parTransId="{F247C5E1-2346-4F1A-AE63-1EDFD3476376}" sibTransId="{E593FE39-81DE-474B-9907-BB3C2E0781A0}"/>
    <dgm:cxn modelId="{0FCA32FA-AB96-44F1-A49C-CB50A69CEB6A}" type="presOf" srcId="{87E55806-D6FB-4279-9C3C-0CADD60E1243}" destId="{3A786E79-7E30-4ECF-808D-4D451D67F0AC}" srcOrd="0" destOrd="0" presId="urn:microsoft.com/office/officeart/2005/8/layout/list1"/>
    <dgm:cxn modelId="{8E36F41B-D817-4558-A007-A6C18E2EED70}" type="presOf" srcId="{9F6A0376-0D4A-4651-A7C4-FC7FBD45211F}" destId="{8B67435A-C584-4FFB-8AFE-620B4AB42343}" srcOrd="0" destOrd="0" presId="urn:microsoft.com/office/officeart/2005/8/layout/list1"/>
    <dgm:cxn modelId="{994EEBDC-5080-47B2-A61D-9B6E6768E615}" srcId="{87E55806-D6FB-4279-9C3C-0CADD60E1243}" destId="{26D75255-578B-4CB9-B746-A407E3494F5A}" srcOrd="5" destOrd="0" parTransId="{546E6A17-7849-4BEF-B484-02C7CF8E3CA8}" sibTransId="{D3A2C3B8-A2BB-4FAE-B95C-196F17DE2E7A}"/>
    <dgm:cxn modelId="{3D354BAE-E972-485E-B0E1-61FAE7E4110D}" type="presOf" srcId="{0EC661B2-4B15-4D68-87A6-D941740719F2}" destId="{CA8B1A64-2DEE-4EA2-BFFB-5E5CCBAFE667}" srcOrd="1" destOrd="0" presId="urn:microsoft.com/office/officeart/2005/8/layout/list1"/>
    <dgm:cxn modelId="{3909739E-4EF7-40E5-82EF-3620E788EEB5}" type="presOf" srcId="{5C57CCB0-9FA3-4426-82A1-AC2F697FECFE}" destId="{5145B234-D7FF-4A20-898E-290CCCF02169}" srcOrd="0" destOrd="0" presId="urn:microsoft.com/office/officeart/2005/8/layout/list1"/>
    <dgm:cxn modelId="{C5E338E0-ADA5-413B-A375-07D85489AAA5}" type="presOf" srcId="{26D75255-578B-4CB9-B746-A407E3494F5A}" destId="{BF6CC1A0-7A73-4A5A-88A6-60A207468C31}" srcOrd="0" destOrd="0" presId="urn:microsoft.com/office/officeart/2005/8/layout/list1"/>
    <dgm:cxn modelId="{46A35AD1-513D-45A7-8CFA-729D7EA9E3A0}" srcId="{87E55806-D6FB-4279-9C3C-0CADD60E1243}" destId="{5C57CCB0-9FA3-4426-82A1-AC2F697FECFE}" srcOrd="6" destOrd="0" parTransId="{EFF8D560-3492-4CCE-AAC9-2047B444BA04}" sibTransId="{507F6BBE-2479-4655-9800-FF2CC39CA386}"/>
    <dgm:cxn modelId="{FC7DEF8B-9E63-4015-9060-2E234B8AFCBC}" srcId="{87E55806-D6FB-4279-9C3C-0CADD60E1243}" destId="{D299588F-BE12-48C8-BDC7-A4A8A7EE982D}" srcOrd="0" destOrd="0" parTransId="{1A9381DB-74BB-4F98-A48F-ABD70B1881A5}" sibTransId="{F0F07F2D-D78A-4ECC-8408-990002ACFE64}"/>
    <dgm:cxn modelId="{E677D353-CC22-4331-8A86-AA50F81ECA7A}" srcId="{87E55806-D6FB-4279-9C3C-0CADD60E1243}" destId="{0EC661B2-4B15-4D68-87A6-D941740719F2}" srcOrd="2" destOrd="0" parTransId="{6325BA2A-A8D1-4253-9C2B-B8F1214D96FD}" sibTransId="{CE791DF1-130B-4EF9-B444-3B558753AB33}"/>
    <dgm:cxn modelId="{BB0DF1D4-8DC4-4C90-A665-3DB4036FF5ED}" type="presOf" srcId="{5C57CCB0-9FA3-4426-82A1-AC2F697FECFE}" destId="{40768FB3-85E1-4A59-B8F4-DE4D5EEBED03}" srcOrd="1" destOrd="0" presId="urn:microsoft.com/office/officeart/2005/8/layout/list1"/>
    <dgm:cxn modelId="{EE33071F-DC19-4831-B77E-9FEFB71A139C}" type="presOf" srcId="{9F6A0376-0D4A-4651-A7C4-FC7FBD45211F}" destId="{7BC530A3-6EB8-4BAB-B60E-96B958909C15}" srcOrd="1" destOrd="0" presId="urn:microsoft.com/office/officeart/2005/8/layout/list1"/>
    <dgm:cxn modelId="{616EDE88-624D-485C-BB15-C3C987C517CF}" type="presParOf" srcId="{3A786E79-7E30-4ECF-808D-4D451D67F0AC}" destId="{A9711517-BA3F-4651-A6D0-73E349CAD055}" srcOrd="0" destOrd="0" presId="urn:microsoft.com/office/officeart/2005/8/layout/list1"/>
    <dgm:cxn modelId="{87913A94-7351-4DA4-9398-068440AD9141}" type="presParOf" srcId="{A9711517-BA3F-4651-A6D0-73E349CAD055}" destId="{FC390AA2-CE4D-4023-9D0F-7BE370AD5CB7}" srcOrd="0" destOrd="0" presId="urn:microsoft.com/office/officeart/2005/8/layout/list1"/>
    <dgm:cxn modelId="{6F8BB535-B68C-4A96-B6F9-4DAB6909828A}" type="presParOf" srcId="{A9711517-BA3F-4651-A6D0-73E349CAD055}" destId="{3A642557-2D67-4ECE-9084-5469B19968DF}" srcOrd="1" destOrd="0" presId="urn:microsoft.com/office/officeart/2005/8/layout/list1"/>
    <dgm:cxn modelId="{68FEB6B3-0775-4037-9189-A02D210A4BBF}" type="presParOf" srcId="{3A786E79-7E30-4ECF-808D-4D451D67F0AC}" destId="{C77BF52F-8AC9-4E01-A356-A0C697AEB8CD}" srcOrd="1" destOrd="0" presId="urn:microsoft.com/office/officeart/2005/8/layout/list1"/>
    <dgm:cxn modelId="{4E95A9EB-A0F7-40B2-849F-D947A28D5692}" type="presParOf" srcId="{3A786E79-7E30-4ECF-808D-4D451D67F0AC}" destId="{503B0CAA-6E9A-468C-B13C-56B7AFFF477A}" srcOrd="2" destOrd="0" presId="urn:microsoft.com/office/officeart/2005/8/layout/list1"/>
    <dgm:cxn modelId="{B5F138AD-F6FE-4423-B4F5-2327B9070752}" type="presParOf" srcId="{3A786E79-7E30-4ECF-808D-4D451D67F0AC}" destId="{13170A61-AEED-45FC-86EF-B8B67F9671D3}" srcOrd="3" destOrd="0" presId="urn:microsoft.com/office/officeart/2005/8/layout/list1"/>
    <dgm:cxn modelId="{C7264B45-4E4F-4C93-A3CF-63EDCB168E32}" type="presParOf" srcId="{3A786E79-7E30-4ECF-808D-4D451D67F0AC}" destId="{2CF7A137-0092-4247-87B0-98592556403E}" srcOrd="4" destOrd="0" presId="urn:microsoft.com/office/officeart/2005/8/layout/list1"/>
    <dgm:cxn modelId="{C59AE077-ACB9-4921-89E4-AE8F5C7830EF}" type="presParOf" srcId="{2CF7A137-0092-4247-87B0-98592556403E}" destId="{9AFAE466-E24A-4C9E-A2B1-D77C5EA97756}" srcOrd="0" destOrd="0" presId="urn:microsoft.com/office/officeart/2005/8/layout/list1"/>
    <dgm:cxn modelId="{914BF67C-286E-4FBE-AD76-AA2B9DA15048}" type="presParOf" srcId="{2CF7A137-0092-4247-87B0-98592556403E}" destId="{02486852-9183-4D1C-96C0-6F8B1868D97E}" srcOrd="1" destOrd="0" presId="urn:microsoft.com/office/officeart/2005/8/layout/list1"/>
    <dgm:cxn modelId="{3C7EC718-9B48-44C3-A66A-9A41C44351D2}" type="presParOf" srcId="{3A786E79-7E30-4ECF-808D-4D451D67F0AC}" destId="{E9CD4D36-328A-401D-9145-FD4F528A9060}" srcOrd="5" destOrd="0" presId="urn:microsoft.com/office/officeart/2005/8/layout/list1"/>
    <dgm:cxn modelId="{054F231B-4B40-48D9-AA13-DFA2E849C13C}" type="presParOf" srcId="{3A786E79-7E30-4ECF-808D-4D451D67F0AC}" destId="{0362A833-24F4-4045-9596-35996522D953}" srcOrd="6" destOrd="0" presId="urn:microsoft.com/office/officeart/2005/8/layout/list1"/>
    <dgm:cxn modelId="{CD12E0EE-08AA-493A-B01F-D53E432A4911}" type="presParOf" srcId="{3A786E79-7E30-4ECF-808D-4D451D67F0AC}" destId="{5A2B87C9-27EE-45A0-9249-E31DF7C0674B}" srcOrd="7" destOrd="0" presId="urn:microsoft.com/office/officeart/2005/8/layout/list1"/>
    <dgm:cxn modelId="{CAB1D5DB-27E5-4F69-8065-45D6687A2A19}" type="presParOf" srcId="{3A786E79-7E30-4ECF-808D-4D451D67F0AC}" destId="{C744D569-E83E-414A-BC95-2589733280F1}" srcOrd="8" destOrd="0" presId="urn:microsoft.com/office/officeart/2005/8/layout/list1"/>
    <dgm:cxn modelId="{79E37185-D9F6-4D65-AB6F-2BDF046CD367}" type="presParOf" srcId="{C744D569-E83E-414A-BC95-2589733280F1}" destId="{77514174-537B-4BDA-967B-AF4BE0FD7AAD}" srcOrd="0" destOrd="0" presId="urn:microsoft.com/office/officeart/2005/8/layout/list1"/>
    <dgm:cxn modelId="{EB09FC38-6D3D-48B0-B870-7E9783A88944}" type="presParOf" srcId="{C744D569-E83E-414A-BC95-2589733280F1}" destId="{CA8B1A64-2DEE-4EA2-BFFB-5E5CCBAFE667}" srcOrd="1" destOrd="0" presId="urn:microsoft.com/office/officeart/2005/8/layout/list1"/>
    <dgm:cxn modelId="{DB1AC049-1082-4B88-846A-B30723593991}" type="presParOf" srcId="{3A786E79-7E30-4ECF-808D-4D451D67F0AC}" destId="{B7174E3F-8C28-49E3-A79A-F3916CDBDDA3}" srcOrd="9" destOrd="0" presId="urn:microsoft.com/office/officeart/2005/8/layout/list1"/>
    <dgm:cxn modelId="{FB905E4C-C97C-4EC6-8192-5F80E7CD75E4}" type="presParOf" srcId="{3A786E79-7E30-4ECF-808D-4D451D67F0AC}" destId="{2A92F856-1BF5-4FF9-8E6B-6F140AEF79D6}" srcOrd="10" destOrd="0" presId="urn:microsoft.com/office/officeart/2005/8/layout/list1"/>
    <dgm:cxn modelId="{AF03CD02-7C1F-45EA-BAD3-E956ED78C348}" type="presParOf" srcId="{3A786E79-7E30-4ECF-808D-4D451D67F0AC}" destId="{07EC8839-159A-464A-9637-4E902FCA1751}" srcOrd="11" destOrd="0" presId="urn:microsoft.com/office/officeart/2005/8/layout/list1"/>
    <dgm:cxn modelId="{18D62C47-A554-47AE-B45E-E6557F4A126C}" type="presParOf" srcId="{3A786E79-7E30-4ECF-808D-4D451D67F0AC}" destId="{B60FFB4F-18C2-41DC-B49A-4B377F324A37}" srcOrd="12" destOrd="0" presId="urn:microsoft.com/office/officeart/2005/8/layout/list1"/>
    <dgm:cxn modelId="{004AE278-6437-483E-8B8D-F9B72A126F17}" type="presParOf" srcId="{B60FFB4F-18C2-41DC-B49A-4B377F324A37}" destId="{8B67435A-C584-4FFB-8AFE-620B4AB42343}" srcOrd="0" destOrd="0" presId="urn:microsoft.com/office/officeart/2005/8/layout/list1"/>
    <dgm:cxn modelId="{CE93C841-6FA1-4749-83C9-AD2A27D85D6C}" type="presParOf" srcId="{B60FFB4F-18C2-41DC-B49A-4B377F324A37}" destId="{7BC530A3-6EB8-4BAB-B60E-96B958909C15}" srcOrd="1" destOrd="0" presId="urn:microsoft.com/office/officeart/2005/8/layout/list1"/>
    <dgm:cxn modelId="{FB4B08E2-E313-4FD6-9BB1-A47ECD9E0200}" type="presParOf" srcId="{3A786E79-7E30-4ECF-808D-4D451D67F0AC}" destId="{5B5D1A31-9B22-4511-B553-EEE76B9F994A}" srcOrd="13" destOrd="0" presId="urn:microsoft.com/office/officeart/2005/8/layout/list1"/>
    <dgm:cxn modelId="{426BC5A0-490D-45CD-8D06-5C5B14961216}" type="presParOf" srcId="{3A786E79-7E30-4ECF-808D-4D451D67F0AC}" destId="{83290606-4501-44C7-9F31-440246E8ECA3}" srcOrd="14" destOrd="0" presId="urn:microsoft.com/office/officeart/2005/8/layout/list1"/>
    <dgm:cxn modelId="{D7CAB89C-7634-4CA9-82C0-91114A2FAFE3}" type="presParOf" srcId="{3A786E79-7E30-4ECF-808D-4D451D67F0AC}" destId="{6D05B665-918E-4445-9F74-A8C7F4763374}" srcOrd="15" destOrd="0" presId="urn:microsoft.com/office/officeart/2005/8/layout/list1"/>
    <dgm:cxn modelId="{E5DC94F8-8594-42A0-B0B4-9C32C8D2604A}" type="presParOf" srcId="{3A786E79-7E30-4ECF-808D-4D451D67F0AC}" destId="{37D27488-8B5E-4BE6-8B60-869FF4BD321D}" srcOrd="16" destOrd="0" presId="urn:microsoft.com/office/officeart/2005/8/layout/list1"/>
    <dgm:cxn modelId="{825635E8-318C-432F-B684-9D680B4D84F9}" type="presParOf" srcId="{37D27488-8B5E-4BE6-8B60-869FF4BD321D}" destId="{2B4AF117-5775-46B3-93A2-D9FC6F5DD919}" srcOrd="0" destOrd="0" presId="urn:microsoft.com/office/officeart/2005/8/layout/list1"/>
    <dgm:cxn modelId="{B41B34B9-9557-4A6C-9FCE-937913491782}" type="presParOf" srcId="{37D27488-8B5E-4BE6-8B60-869FF4BD321D}" destId="{FFB3DAE5-C299-4870-9F5B-027B3EA3B4BF}" srcOrd="1" destOrd="0" presId="urn:microsoft.com/office/officeart/2005/8/layout/list1"/>
    <dgm:cxn modelId="{BA823A4E-A6B6-46DE-8548-5AAE38EE239C}" type="presParOf" srcId="{3A786E79-7E30-4ECF-808D-4D451D67F0AC}" destId="{85569C84-02FF-4D74-B62A-56360EAA677C}" srcOrd="17" destOrd="0" presId="urn:microsoft.com/office/officeart/2005/8/layout/list1"/>
    <dgm:cxn modelId="{A4027563-C281-4BD5-B850-2E8F18181F70}" type="presParOf" srcId="{3A786E79-7E30-4ECF-808D-4D451D67F0AC}" destId="{57024058-FC6D-4BCC-B832-CDAC2B277119}" srcOrd="18" destOrd="0" presId="urn:microsoft.com/office/officeart/2005/8/layout/list1"/>
    <dgm:cxn modelId="{87E3B759-F127-4921-86A0-C32003332A42}" type="presParOf" srcId="{3A786E79-7E30-4ECF-808D-4D451D67F0AC}" destId="{B338011D-2039-44B4-8271-E7A74AB99CA5}" srcOrd="19" destOrd="0" presId="urn:microsoft.com/office/officeart/2005/8/layout/list1"/>
    <dgm:cxn modelId="{D2F54968-D28E-43AA-B687-A7E22558C5FA}" type="presParOf" srcId="{3A786E79-7E30-4ECF-808D-4D451D67F0AC}" destId="{25CA5A8D-46E8-4A3C-9EBA-7DAD57A10903}" srcOrd="20" destOrd="0" presId="urn:microsoft.com/office/officeart/2005/8/layout/list1"/>
    <dgm:cxn modelId="{484ED93F-411F-4478-AD12-483453488564}" type="presParOf" srcId="{25CA5A8D-46E8-4A3C-9EBA-7DAD57A10903}" destId="{BF6CC1A0-7A73-4A5A-88A6-60A207468C31}" srcOrd="0" destOrd="0" presId="urn:microsoft.com/office/officeart/2005/8/layout/list1"/>
    <dgm:cxn modelId="{97ECCE83-FEE1-4409-9EF0-A5E54CE713CC}" type="presParOf" srcId="{25CA5A8D-46E8-4A3C-9EBA-7DAD57A10903}" destId="{416304ED-2C78-420D-9BB4-598EE65AD1C5}" srcOrd="1" destOrd="0" presId="urn:microsoft.com/office/officeart/2005/8/layout/list1"/>
    <dgm:cxn modelId="{22D8D90E-F125-4351-B4C2-ADB4C5CD93D6}" type="presParOf" srcId="{3A786E79-7E30-4ECF-808D-4D451D67F0AC}" destId="{484011E1-D722-453E-AC32-0E53FFB78004}" srcOrd="21" destOrd="0" presId="urn:microsoft.com/office/officeart/2005/8/layout/list1"/>
    <dgm:cxn modelId="{30FA212D-E966-4361-AA59-03A444923370}" type="presParOf" srcId="{3A786E79-7E30-4ECF-808D-4D451D67F0AC}" destId="{7B87F3D2-15B8-4CB5-8B01-4BD6C40290FB}" srcOrd="22" destOrd="0" presId="urn:microsoft.com/office/officeart/2005/8/layout/list1"/>
    <dgm:cxn modelId="{663898F8-A959-43C0-B3E1-29A3D95E0C96}" type="presParOf" srcId="{3A786E79-7E30-4ECF-808D-4D451D67F0AC}" destId="{D5A0325D-4316-4CD7-AF9B-0EDAC6882E4E}" srcOrd="23" destOrd="0" presId="urn:microsoft.com/office/officeart/2005/8/layout/list1"/>
    <dgm:cxn modelId="{E4462C93-37F3-4C69-BED7-C7E2FFB96628}" type="presParOf" srcId="{3A786E79-7E30-4ECF-808D-4D451D67F0AC}" destId="{5EFF3A08-75D9-4A7E-BDBA-FED8A0FA3A47}" srcOrd="24" destOrd="0" presId="urn:microsoft.com/office/officeart/2005/8/layout/list1"/>
    <dgm:cxn modelId="{89AEFD91-7C88-4B8D-B373-CD4768705002}" type="presParOf" srcId="{5EFF3A08-75D9-4A7E-BDBA-FED8A0FA3A47}" destId="{5145B234-D7FF-4A20-898E-290CCCF02169}" srcOrd="0" destOrd="0" presId="urn:microsoft.com/office/officeart/2005/8/layout/list1"/>
    <dgm:cxn modelId="{578BABFA-51AA-4535-9CC8-4AB4C2BAE245}" type="presParOf" srcId="{5EFF3A08-75D9-4A7E-BDBA-FED8A0FA3A47}" destId="{40768FB3-85E1-4A59-B8F4-DE4D5EEBED03}" srcOrd="1" destOrd="0" presId="urn:microsoft.com/office/officeart/2005/8/layout/list1"/>
    <dgm:cxn modelId="{005DA73E-8EDD-4D38-B4B9-81C28C1BAE5A}" type="presParOf" srcId="{3A786E79-7E30-4ECF-808D-4D451D67F0AC}" destId="{1EF8A902-2264-4AED-9622-60E3FFACC6FD}" srcOrd="25" destOrd="0" presId="urn:microsoft.com/office/officeart/2005/8/layout/list1"/>
    <dgm:cxn modelId="{82B2F8A9-4A21-4C32-B0CD-DFA00052F1E4}" type="presParOf" srcId="{3A786E79-7E30-4ECF-808D-4D451D67F0AC}" destId="{6F792C9F-CA3C-4941-8E5F-B5113068E340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B0CAA-6E9A-468C-B13C-56B7AFFF477A}">
      <dsp:nvSpPr>
        <dsp:cNvPr id="0" name=""/>
        <dsp:cNvSpPr/>
      </dsp:nvSpPr>
      <dsp:spPr>
        <a:xfrm>
          <a:off x="0" y="224556"/>
          <a:ext cx="7860619" cy="378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642557-2D67-4ECE-9084-5469B19968DF}">
      <dsp:nvSpPr>
        <dsp:cNvPr id="0" name=""/>
        <dsp:cNvSpPr/>
      </dsp:nvSpPr>
      <dsp:spPr>
        <a:xfrm>
          <a:off x="393030" y="3156"/>
          <a:ext cx="7362035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979" tIns="0" rIns="20797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отсутствие подготовительных курсов для иностранных студентов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46" y="24772"/>
        <a:ext cx="7318803" cy="399568"/>
      </dsp:txXfrm>
    </dsp:sp>
    <dsp:sp modelId="{0362A833-24F4-4045-9596-35996522D953}">
      <dsp:nvSpPr>
        <dsp:cNvPr id="0" name=""/>
        <dsp:cNvSpPr/>
      </dsp:nvSpPr>
      <dsp:spPr>
        <a:xfrm>
          <a:off x="0" y="904957"/>
          <a:ext cx="7860619" cy="378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486852-9183-4D1C-96C0-6F8B1868D97E}">
      <dsp:nvSpPr>
        <dsp:cNvPr id="0" name=""/>
        <dsp:cNvSpPr/>
      </dsp:nvSpPr>
      <dsp:spPr>
        <a:xfrm>
          <a:off x="393030" y="683556"/>
          <a:ext cx="740093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979" tIns="0" rIns="20797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недостаточное количество ППС, преподающих на английском языке;  </a:t>
          </a:r>
          <a:endParaRPr lang="ru-RU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46" y="705172"/>
        <a:ext cx="7357705" cy="399568"/>
      </dsp:txXfrm>
    </dsp:sp>
    <dsp:sp modelId="{2A92F856-1BF5-4FF9-8E6B-6F140AEF79D6}">
      <dsp:nvSpPr>
        <dsp:cNvPr id="0" name=""/>
        <dsp:cNvSpPr/>
      </dsp:nvSpPr>
      <dsp:spPr>
        <a:xfrm>
          <a:off x="0" y="1585357"/>
          <a:ext cx="7860619" cy="378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8B1A64-2DEE-4EA2-BFFB-5E5CCBAFE667}">
      <dsp:nvSpPr>
        <dsp:cNvPr id="0" name=""/>
        <dsp:cNvSpPr/>
      </dsp:nvSpPr>
      <dsp:spPr>
        <a:xfrm>
          <a:off x="393030" y="1363957"/>
          <a:ext cx="7416564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979" tIns="0" rIns="20797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недостаточная языковая компетенция ППС, преподающих на английском языке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46" y="1385573"/>
        <a:ext cx="7373332" cy="399568"/>
      </dsp:txXfrm>
    </dsp:sp>
    <dsp:sp modelId="{83290606-4501-44C7-9F31-440246E8ECA3}">
      <dsp:nvSpPr>
        <dsp:cNvPr id="0" name=""/>
        <dsp:cNvSpPr/>
      </dsp:nvSpPr>
      <dsp:spPr>
        <a:xfrm>
          <a:off x="0" y="2265757"/>
          <a:ext cx="7860619" cy="378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BC530A3-6EB8-4BAB-B60E-96B958909C15}">
      <dsp:nvSpPr>
        <dsp:cNvPr id="0" name=""/>
        <dsp:cNvSpPr/>
      </dsp:nvSpPr>
      <dsp:spPr>
        <a:xfrm>
          <a:off x="393030" y="2044357"/>
          <a:ext cx="7465756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979" tIns="0" rIns="20797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инфраструктура и организация досуга в вузах не соответствуют потребностям и ожиданиям иногородних и иностранных студентов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46" y="2065973"/>
        <a:ext cx="7422524" cy="399568"/>
      </dsp:txXfrm>
    </dsp:sp>
    <dsp:sp modelId="{57024058-FC6D-4BCC-B832-CDAC2B277119}">
      <dsp:nvSpPr>
        <dsp:cNvPr id="0" name=""/>
        <dsp:cNvSpPr/>
      </dsp:nvSpPr>
      <dsp:spPr>
        <a:xfrm>
          <a:off x="0" y="2946157"/>
          <a:ext cx="7860619" cy="378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B3DAE5-C299-4870-9F5B-027B3EA3B4BF}">
      <dsp:nvSpPr>
        <dsp:cNvPr id="0" name=""/>
        <dsp:cNvSpPr/>
      </dsp:nvSpPr>
      <dsp:spPr>
        <a:xfrm>
          <a:off x="393030" y="2724757"/>
          <a:ext cx="7440060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979" tIns="0" rIns="20797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недостаточное количество ОП на английском языке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46" y="2746373"/>
        <a:ext cx="7396828" cy="399568"/>
      </dsp:txXfrm>
    </dsp:sp>
    <dsp:sp modelId="{7B87F3D2-15B8-4CB5-8B01-4BD6C40290FB}">
      <dsp:nvSpPr>
        <dsp:cNvPr id="0" name=""/>
        <dsp:cNvSpPr/>
      </dsp:nvSpPr>
      <dsp:spPr>
        <a:xfrm>
          <a:off x="0" y="3626557"/>
          <a:ext cx="7860619" cy="378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6304ED-2C78-420D-9BB4-598EE65AD1C5}">
      <dsp:nvSpPr>
        <dsp:cNvPr id="0" name=""/>
        <dsp:cNvSpPr/>
      </dsp:nvSpPr>
      <dsp:spPr>
        <a:xfrm>
          <a:off x="393030" y="3405157"/>
          <a:ext cx="7440060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979" tIns="0" rIns="20797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недостаточное количество двудипломных ОП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46" y="3426773"/>
        <a:ext cx="7396828" cy="399568"/>
      </dsp:txXfrm>
    </dsp:sp>
    <dsp:sp modelId="{6F792C9F-CA3C-4941-8E5F-B5113068E340}">
      <dsp:nvSpPr>
        <dsp:cNvPr id="0" name=""/>
        <dsp:cNvSpPr/>
      </dsp:nvSpPr>
      <dsp:spPr>
        <a:xfrm>
          <a:off x="0" y="4306957"/>
          <a:ext cx="7860619" cy="3780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768FB3-85E1-4A59-B8F4-DE4D5EEBED03}">
      <dsp:nvSpPr>
        <dsp:cNvPr id="0" name=""/>
        <dsp:cNvSpPr/>
      </dsp:nvSpPr>
      <dsp:spPr>
        <a:xfrm>
          <a:off x="393030" y="4085557"/>
          <a:ext cx="7418325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7979" tIns="0" rIns="20797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недостаточная информационная поддержка: труднодоступная и неполная информация об обучении для иностранных абитуриентов на сайте вузов РК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646" y="4107173"/>
        <a:ext cx="7375093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75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0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87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82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69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06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36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91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60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7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5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26FB1-6CC5-48F0-9FC8-F02A99F93F07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D417-1CD2-423F-92E3-FBEFE57CC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45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 txBox="1">
            <a:spLocks/>
          </p:cNvSpPr>
          <p:nvPr/>
        </p:nvSpPr>
        <p:spPr>
          <a:xfrm>
            <a:off x="-1077888" y="2883475"/>
            <a:ext cx="8458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РЕАЛИЗАЦИЯ СТРАТЕГИИ АКАДЕМИЧЕСКОЙ МОБИЛЬНОСТИ В РЕСПУБЛИКЕ КАЗАХСТАН</a:t>
            </a: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1148441" y="4942114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altLang="ru-RU" sz="1600" smtClean="0">
                <a:solidFill>
                  <a:srgbClr val="222A35"/>
                </a:solidFill>
                <a:latin typeface="Arial" pitchFamily="34" charset="0"/>
                <a:cs typeface="Arial" pitchFamily="34" charset="0"/>
              </a:rPr>
              <a:t>Б.М.Нарбекова</a:t>
            </a:r>
          </a:p>
          <a:p>
            <a:pPr algn="r" eaLnBrk="1" hangingPunct="1"/>
            <a:r>
              <a:rPr lang="ru-RU" altLang="ru-RU" sz="1600" dirty="0" smtClean="0">
                <a:solidFill>
                  <a:srgbClr val="222A35"/>
                </a:solidFill>
                <a:latin typeface="Arial" pitchFamily="34" charset="0"/>
                <a:cs typeface="Arial" pitchFamily="34" charset="0"/>
              </a:rPr>
              <a:t>Департамент </a:t>
            </a:r>
            <a:r>
              <a:rPr lang="ru-RU" altLang="ru-RU" sz="1600" dirty="0">
                <a:solidFill>
                  <a:srgbClr val="222A35"/>
                </a:solidFill>
                <a:latin typeface="Arial" pitchFamily="34" charset="0"/>
                <a:cs typeface="Arial" pitchFamily="34" charset="0"/>
              </a:rPr>
              <a:t>высшего и послевузовского образования</a:t>
            </a:r>
            <a:endParaRPr lang="en-US" altLang="ru-RU" sz="1600" dirty="0">
              <a:solidFill>
                <a:srgbClr val="222A35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/>
            <a:r>
              <a:rPr lang="ru-RU" altLang="ru-RU" sz="1600" dirty="0" smtClean="0">
                <a:solidFill>
                  <a:srgbClr val="222A35"/>
                </a:solidFill>
                <a:latin typeface="Arial" pitchFamily="34" charset="0"/>
                <a:cs typeface="Arial" pitchFamily="34" charset="0"/>
              </a:rPr>
              <a:t>Министерство образования и науки РК</a:t>
            </a:r>
            <a:endParaRPr lang="ru-RU" altLang="ru-RU" sz="1600" dirty="0">
              <a:solidFill>
                <a:srgbClr val="222A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3556000" y="6388100"/>
            <a:ext cx="25923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dirty="0" smtClean="0">
                <a:solidFill>
                  <a:srgbClr val="222A35"/>
                </a:solidFill>
              </a:rPr>
              <a:t>г. Алматы, 2017 </a:t>
            </a:r>
            <a:r>
              <a:rPr lang="ru-RU" altLang="ru-RU" sz="1400" dirty="0">
                <a:solidFill>
                  <a:srgbClr val="222A35"/>
                </a:solidFill>
              </a:rPr>
              <a:t>год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871349"/>
            <a:ext cx="1648322" cy="118982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0" y="0"/>
            <a:ext cx="9144000" cy="213360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5" r="19218"/>
          <a:stretch/>
        </p:blipFill>
        <p:spPr>
          <a:xfrm>
            <a:off x="272143" y="185059"/>
            <a:ext cx="602072" cy="609598"/>
          </a:xfrm>
          <a:prstGeom prst="ellipse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72570" y="185059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Министерство образования и науки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33422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95375" y="172324"/>
            <a:ext cx="8753249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/>
              <a:t>СТРАНЫ ПРОИСХОЖДЕНИЯ ИНОСТРАННЫХ СТУДЕНТОВ И КОЛИЧЕСТВО ИНОСТРАННЫХ СТУДЕНТОВ ПО УРОВНЮ ОБУЧЕНИЯ НА 2017 </a:t>
            </a:r>
            <a:r>
              <a:rPr lang="hu-HU" sz="1800" b="1" dirty="0"/>
              <a:t>г.</a:t>
            </a:r>
            <a:endParaRPr lang="ru-RU" sz="1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02485015"/>
              </p:ext>
            </p:extLst>
          </p:nvPr>
        </p:nvGraphicFramePr>
        <p:xfrm>
          <a:off x="574200" y="1648348"/>
          <a:ext cx="4033202" cy="3404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40440601"/>
              </p:ext>
            </p:extLst>
          </p:nvPr>
        </p:nvGraphicFramePr>
        <p:xfrm>
          <a:off x="5596074" y="1648348"/>
          <a:ext cx="2785110" cy="3404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159829" y="5236062"/>
            <a:ext cx="36576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40" b="1" i="0" u="none" strike="noStrike" kern="1200" baseline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/>
              <a:t>Количество иностранных студентов по уровню обучения на 2017 г.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4801" y="526784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kumimoji="1" lang="hu-HU" sz="1400" b="1" dirty="0">
                <a:latin typeface="Arial" panose="020B0604020202020204" pitchFamily="34" charset="0"/>
                <a:cs typeface="Arial" panose="020B0604020202020204" pitchFamily="34" charset="0"/>
              </a:rPr>
              <a:t>Страны происхождения иностранных </a:t>
            </a:r>
            <a:r>
              <a:rPr kumimoji="1" lang="hu-H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студентов</a:t>
            </a:r>
            <a:r>
              <a:rPr kumimoji="1"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kumimoji="1"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 г.</a:t>
            </a:r>
            <a:endParaRPr kumimoji="1"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6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06437" y="172324"/>
            <a:ext cx="7731125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/>
              <a:t>ПРИОРИТЕТНЫЕ СПЕЦИАЛЬНОСТИ ДЛЯ ИНОСТРАННЫХ СТУДЕНТОВ, ПОСТУПАЮЩИХ В ВУЗЫ РК</a:t>
            </a:r>
            <a:endParaRPr lang="ru-RU" sz="1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62334144"/>
              </p:ext>
            </p:extLst>
          </p:nvPr>
        </p:nvGraphicFramePr>
        <p:xfrm>
          <a:off x="488724" y="1711279"/>
          <a:ext cx="4290106" cy="4112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246915" y="1711279"/>
            <a:ext cx="3352800" cy="405649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5B052000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Деловое администрирование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5B021000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Иностранная филология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011900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Иностранный язык: два иностранных языка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5B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020200 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Международные отношения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5B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050700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Менеджмент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071900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Радиотехника, электроника и телекоммуникации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011800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Русский язык и литература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5В130200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Стоматология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5В050900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Финансы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830" y="5920355"/>
            <a:ext cx="4572000" cy="5878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kumimoji="1" lang="hu-H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Приоритетные специальности для иностранных студентов, поступающих в вузы РК</a:t>
            </a:r>
            <a:endParaRPr kumimoji="1" lang="ru-RU" sz="1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https://www.iiemediaport.org/thumbnail/2514600c-a5b7-4643-9298-d2fcdb0fd210/av/2048px/International%20Students%20in%20the%20U.S.jpg?t=1480440386404&amp;s=7a36a61c3b16490cf80aa215368e1f37f109a338"/>
          <p:cNvPicPr/>
          <p:nvPr/>
        </p:nvPicPr>
        <p:blipFill rotWithShape="1">
          <a:blip r:embed="rId2"/>
          <a:srcRect b="18055"/>
          <a:stretch/>
        </p:blipFill>
        <p:spPr bwMode="auto">
          <a:xfrm>
            <a:off x="152400" y="1676400"/>
            <a:ext cx="4267200" cy="242570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3400" y="228600"/>
            <a:ext cx="7731125" cy="407988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1800" b="1" dirty="0" smtClean="0">
                <a:solidFill>
                  <a:srgbClr val="1F4E79"/>
                </a:solidFill>
              </a:rPr>
              <a:t>ИНТЕРНАЦИОНАЛИЗАЦИЯ ОБРАЗОВАНИЯ: ПРИМЕР США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3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>
                <a:solidFill>
                  <a:srgbClr val="898989"/>
                </a:solidFill>
              </a:rPr>
              <a:t>2</a:t>
            </a:r>
          </a:p>
        </p:txBody>
      </p:sp>
      <p:sp>
        <p:nvSpPr>
          <p:cNvPr id="7174" name="AutoShape 2" descr="&amp;Kcy;&amp;acy;&amp;rcy;&amp;tcy;&amp;icy;&amp;ncy;&amp;kcy;&amp;icy; &amp;pcy;&amp;ocy; &amp;zcy;&amp;acy;&amp;pcy;&amp;rcy;&amp;ocy;&amp;scy;&amp;ucy; NAFS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7175" name="AutoShape 4" descr="data:image/jpeg;base64,/9j/4AAQSkZJRgABAQAAAQABAAD/2wCEAAkGBxIREhUUEBQVFRUPEBQXFhgWFhgSFRUWFxgWFxkVFRcaHCggGRsmHBQVIjIhJSkrLi4uFyAzODMsNygtLisBCgoKDg0OGxAQGzQlICUvLCwvLCwsLCwsLC4sLCwsLCwsLCwsLCwsLCwsLCwsLCwsLCwsLCwsLCwsLCwsLCwsLP/AABEIAIMBgQMBEQACEQEDEQH/xAAcAAEAAgIDAQAAAAAAAAAAAAAABAUCBwEDBgj/xABIEAABAwIDBAYECggFBAMAAAABAAIDBBEFEiEGEzFRByJBYXGBFDKRsRUjNEJScoKhwdEzU2JzdJKTsjWDorPhQ1RjoxYkJf/EABoBAQADAQEBAAAAAAAAAAAAAAABAgMEBQb/xAA2EQEAAgECBAIHCAIBBQAAAAAAAQIRAwQSITFRMkEFE2FxgZGhFCIzQrHR4fBSYsEVNHKi8f/aAAwDAQACEQMRAD8A3igICAgICAgICAgICAgICAgICAgICAgICAgICAgICAgICAgICAgICAgICAgICAgICAgICAgICAgICAgICAgICAgICAgICAgICAgICAgICAgICAgICAgICAgICAgICAgICAgICAgICAgICAgICAgICAgICAgICAgICAgICAgICAgICAgICAgICAgICAgICAgICAgICAgIIUmLU7SWumiBBsQZGAg8iLq3BbsjMM4cSheQ1ksbnHgGvaSfAApNbR1gzCUqpYSytaC5xDQ0XJJsAOZJ4JHMRPhmm/Xw/wBRn5q/q7dkcUJFNVxygmN7HgGxLHBwB5GxVZiY6picu5QOqCoY++RzXZHFrspDrOHFptwI5KZiY6mXaoESbFIGOLXzRNcOIdI1pHbqCb9qtFLTziEZhgcYpv18P9Rn5pwW7GYcfDVN/wBxD/VZ+an1duxxQ5GMU36+H+oz81HBbsZhLhma8ZmODmngWkOB8CFWYx1Sj1OJwRODJJY2PeLta57WucB2hpNyFaKWmMxCJmIYx4tTueI2zRF5FwwPbnI5ht7lOC2M45HFHRMLvvVUuUHBNtT2IMKedsjWvjc1zXgFrmkOa4HUFpGhHepmJicSOxQCAgICAgICAgICAgICAgICAgICAgICAgICAgICCj2qoovRKkmNlzTym+UXvlOt7cVrpWnjrz81bRGJaI2v2elwmraYiWtJEtPIOIsQcpP0mkgHmCOa9nQ1Y16c/dMOK9Zpbk3hsJtSzEaYSCwkZ1ZmfRfzH7J4j2di8jcaM6V8eXk69O/FGXoXsDgQ4Ag8QdQfELBo85i2C0zqukc6GIlpmt1G/q766arempeKWjPZSaxmHoYYGM0Y1rb/AEQG+5YzMz1XRsZxBtNBLM/1YInvPflBNvPgppWb2iseaJnEZau6Ecfc+WpglN3TONSO95IEnvYfavR3+litbR5cv2c+3vnMS28vMdKtxukjMMzixhduZNS0E6MPbZXpaeKOasxyaL6GYWuxFgc1pHo8uhAI4N5r2d9MxpT73JoeNvz4Ph/VR/yN/JeLxW7uzEKnHtjaGsYWywRgkaPY0MkaeYcB9x0WmnuNTTnMSrbTrbq8xhdc/CsHlbo6WlqJ4I+TpHTOEZtyOdrrcl0XrGvuInymIn6c1Ingo9js9graWMXOeWTrTSu1fLIeLnHlyHACwC5dTUm8+zyjs0rGE6uoo5mFkrA9p7COB5g8Qe8ahUraazmEzET1eAoIauHG4oJ5nywNpZ30+excGnKHNc4C73NOlySbEcyu200tt5tEYnMZZRFoviejY64WzyvSbi/ouHTOBs+Vu6ZzzSaEjwbmPkuja6fHqxHxZ6tuGqp6FsX31BuXHrUchZ/lu6zPe5v2Vrv6cOpxd1dC2atgLibCAgICAgICAgICAgICAgICAgICAgICAgICAgICCr2p+R1P8NL/AGFaaX4lferfwyibV7OR4hSGF9g7KHRvtcxyAaO8OwjtBKto606V+KEXpF64lonZ7F58GrjnaQY3bueO/rs46d/BzT+BXs6unXcafL4OOtp07Po3D62OeNksTg5krQ5pHaCvBtWaziXdE55oOJfKaX603+2Vevgt8ET1hbLNZQbTRtnfBSOF2zudJKOcMNiQe4yPiHgSttKZrE37frP9lS3P7rROETOwrFG5z8lqTG/svG67S4/YcHexezeI1tHl5w46/cu+lAV4DvRMY+TzfuJP7SrU8UIno0R0K/4kz+Hl9zV7O/8Awp97j0PG+gl4jtQsGxD0iISWtmfILA5tGPcy9+/LfzV714bYRWcxl4zpipcmHufEMpFZDK4jtd6uY+eRdWxnOrie0wy1uVeS72Z24o61jS2VjJS0ZonuDHh3aAD6w7wstbbamnPOOXdampWz0oN1ztFfV4YH1EE9wDTtlbw1IkDdL9mrQVeL4rNe+PoiY55WKol4vbPCvhF00A19Fo3Obpceky/oz4tbG7ylXVoanqoi3efpHX++xlevFyaz6HMY3FeI3aNrGGM37Htu5l/MOb9pehvtPi0s9nPoWxbD6AXiu0QEBAQEBAQEBAQEBAQEBAQEBAQEBAQEBAQEBAQVe1PyOp/hpf7CtNL8SvvVv4ZWMPqj6o9yznqtDXnS5sd6VF6VA34+nb1wOMsQ1t3ubxHdccl3bLccE8Fuk/RhrafFGY6vJdEO2Xo8gpJ3fE1DvinE6Ryu7L/Rdp4HxK6t7t+OOOvWOrLQ1MTwy27iXyml+tN/tleXXwW+DqnrC2Wayiwg76qqZuLYy2mj/wAu7pSPF78p/dLW/wB2la/H9lI5zM/Bqnpvwfd1bKho6tVHZ37yPTXxaW/yr0/R+pmk17ObcVxOWy+jXGPS8PheTd8Td0+/HNH1bnxGU+a8/dafBqzHxdGlbirC8xj5PN+4k/tKxp4oXno0F0Q7z4QZucmf0eT175bWbf1dbr2t9j1U57uLQzxtt7TNxgwPFL6KHZTq0v3lrf8ATzDLm5XXmaXqOKOPLqvx45O3owB+C6W/Hduvfj67+Kjd/jWNLwwvcYw2OqhkgmF2TMLXdh17Qewg2I8FjS80tFo8l5iJjEtFY/0V18DjuWipjv1SwgPt+0x1tfqkr2NPfado5ziXHbQtHRQ58RoTe9XT5ee8Yz7+qVvjS1O0qffq9/0e9J00kzKevIeJjlZMAGuDz6rZALAg8LjW9uPEcW52VYrNqeXk209aZnFm33OAFzwC8t1KTZEF8Lqh3GtlfN/lnqw/+psfnda63KeHty/f6qU6Z7tGbe0DqDFJDH1bSsqIvtHP9zw4eS9nb2jV0Yz7nHqRw35PoPB69tTBFMz1Z4mPHdmANj3i9l4d6zS01nyd0TmMpiqkQEBAQEBAQEBAQec2z2whwxkbpmSSb0uAbGGlwDBdzjmcNBce1b6G3trTMQpe8V6r+GUOaHN1Dmgg8wRcLCYxOF2d0C6BdBEZWuM7ot1IGtjDhKcu6cSbZBrfMOPBW4Y4c5+CM83fU1DY2OfI4NZG0uc4mwa0C5JPKyiImZxBM4QocXEjod1HJJFUxGQTNA3bW2BbmuQ67gdNFaaYiczzjyMrG6okugXQU2MbRNp56en3ckklY5waGZbNayxe95c4aAG+lzotaaU2rNs4iFZtETELpZLCAgICCr2p+R1P8NL/AGFaaX4lferfwysYfVH1R7lnPVaGaDQ3Szsd6JL6RA34iod1gBpFKdSO5ruI5G45L2dnuOOvBbrH1hx62nicw9P0cbXGtdSwzG89LvbnX4yPd2a8n6Q0B58e1c260PV8Vo6ThppanFiJbGxeuFPBJK7hFG51uZA0A7ybDzXDSvFaIbzOIypMDwethgYwVELTYveDTlx3khL5CTvhc53O1sttTU07Wzifn8vJWsWiOqi6TsBqp6F7pJYpPRSJQ1sBjd1bh1nb13zXONra2W201aV1IiI68urPVrM1ea6CsXyTTUzjpMwSMH7TNH28Wlv8i6PSGnmsX7cme3t1ht3GPk837iT+0ry6eKHVPRojoV/xJn8PL7mr2d/+FPvceh430EvEdqJhFAKeIRg3AfI69reu9z7W7s1vJWvbinKIjEYdGNYgYXU4FrT1TYnX5OZIRbkczWq1K8UT7IRacYWazWcOF9D2oNOdMWzEVPuaumYI3PqGse1gytLyC9rwBwPUINuNwvU2Ota2aW7OXXpEYmGyNsJXejGKM2krHtp2HlvDZ7/sx7x32VwaMRxZnpHNvfpju5hoK1jQ1tRAGsaAB6K7QAWA/TpNqTzxPz/hOLd2uembA593FVSyMk3bt07JEYrNfq0uu91xmFuz1l37HVrmaRHtc+vWcRK66EMY3tI+ncetSSac93Jdzf8AUHjyWO/0+G8W7r7e2a4bHXC3EBAQEBAQEBAQEGrtr6eeuxKaKnibK2lw58Ls790Gvqhq4HKbuAaNF6GhNdPSibTjM5+TC2ZtiFDVVTJ8Pw8zyND6ZtREYqhjzTSmNuXLI8EbuXLlLCb6nRbVia6t+GOuJzHWPd3jur1rGXO0ksTo6SV7XAtwxpbS1JluW5+NNUDUVPLQkiyaUTE2rHfrGPrHZNscpZbbOa6aqdUCRsnwbSmgDy4yNkNswiI4yZr3tqm35Vrw9Mzxfz7C2M80zaQQmrn+FN6CKCk9G3f6YSX+M9GvpvM3HtVNHi4I9V3nPb4+xNsZ+8tMRmcyur35ZX5cCYcocWSOIvpmb6r+8ahZ1jOnSP8AZM9Z9zzGCUrHsrI42xujlwRsgZA14jMrXXBOZxMkrSBd/aRw0XRqWmJrM9eLHP8AvKPYpHOJj2LnZkME2C7i1vg2qzZeG+ysz3/az5r991lqz93Vz3j5LVxywgbDfKqAx5vSi6u+EPWz5QXZN/fvy5bq+48F89OXD/H/ACrp9Y7+bDYOnyTYRI0EPmbiDZXa3c1rnZGu7h2BTuZzGpHbhwjSjw/F6bpHERrKUVvyT0aqvmvu9/lGS/Zmt6t/Jc+1m3q7cHizHvx5tNTGYypcAoS+owN1SwmV1LPnLwcx3YLoc1+0XuPFbalsV1YrPLMfyrjNq/FuBeW6BAQEBBUbXytZQ1LnEACml1P1SFpoxnUrjurfwysqV4cxpaQQ5jSCNQQQNQqTGJTDtUJRMVw6OpifDM3MyVpa4fiORB1B7CFal5paLQiYiYxLUOwmz0mH45uJNQKeYxv7JIzls4d/YR2EFenuNWNXb8Ud4c2nSa6mGxdqJ2yTUlGSL1E4leL2O7pxveHaDIyMW7RdcOjExW1+0Y+fL9G9p5xV6RYLsJog9pa4XDgQRzBFiEicTkfNMDnYViYvceh1Vj+1FexPnG6/mvoJxr6Pvj6//Xnx9y76LxVwNNKRqDBIR3gsK8Gnih3z0aL6Ff8AEmfw8vuavZ3/AOFPvceh430EvEdog8L0wPkbRwugBMrK6B0YaC4525i2wGp1A0XZsscc8XTEstbPDyXuym0sVdHdvUlYAJoXdWSJ3aHNOtuR7VjraM6c+zyletuKF6sVni9po24jVU9LH1o6KobUVThq1hY07uG/03F9y3sAuexdWlM6VJvPnGI/dnaOKYhYOqGVGJiMEH4PpzIRppLOSxvm2Nr/AOqFTE10s/5Tj4R/fonrb3PSLBdUbW4SKyjngPGSM5e57esw/wAwC00dT1epFlb14qzDSHRNixpcRYx/VbUgwuB0s8m7L9+YW+0V7G90+PSzHlzcejbhvh9DLw3cICAgICAgICAgIOA0e1BiYxyHsQclgPEDTh3IBYDxA04dyAWA8Rw4dyDnKEHAYBwACAGDkNEAMHGwuUAMHLggOYDxF/HVBzlHsQcoCAgICCnrNl6KYky08Ty52Y5m5rnnr2rWutqV6SrwV7M6DZykgIdDBHGWerlblt2aWUW1b28U5IpEeS1Wawgi1WHRSODpGNc5rHtBI1DXgB7fAgDTuVotaOUSiYiVY/Y7DycxpIS4dpYCdO/itPtGrjHFKvBXssqDDooARCxrA43Ibpc8LrO17W6ytERHRxX4ZDPbfRtflvbNra/FK3tXpJMRPVWybGYc43dSQEniTGCT5laRuNWOlpV4K9naNlaK1vR47WtbLpblZR67U7p4K9nXFsbh7TdlJA08wwA+0KZ3GrPW0nBXss6DD4oAWwsawE3IboL8L/cs7Wm05lMREdEpVS6Z6ZjywuFzE/M3udYtuPJx9qmJmOhhGxHBoJyHSxguZ6rxdkjfqyNIcPIq1dS1ekqzWJQxszGdHzVT2/QdUSZfDQgkeJVvXT5RHyRwJnwNT7oQiJgiBuGBoDb8b2HbdV9Zbi4s808MYwgs2Ow8HMKWEOPaGAH2q/2jVxjik4K9lvSUrImBkbQ1rb2A4C5v7yVlMzM5laIwi1uC08zs8sTHusBcjWwvYfeVaupasYiUTWJQP/hWHXv6HBe977sXvxvfmr/aNX/KUcFeyyoMKggJMMbWZrXyi17cL+1Z2va3WUxWI6JqqkQcONhfkEFVszj8dfAJ4Wva0ve2zwA67DlPAkW0WmrpTp24ZVrbijKZWYjFEWCV7WmaQMjBOr3n5rR2qtazbOPJMzEJN1VJdAug6ausjiY6SVzWMjaS5zjZrQO0lTWs2nEGUaPE80rGNjkcyWHeCYAboDsYSTmDiNbWVuDFZmZ+HmjKfdUSXQYySBoJ+iCT5aoK7Z3HI62mZUxNc1koeQHgBwyucw3sSOLT2rTV0p07zSVa2i0ZhV7NbZtriww0tU2OXNaV7WCIZQb3IeTxFuHFaau39VnNoz28/wBFa34vJZ1OOxsq4qQtcZKiKSRpFsgEdrhxve+vJZxpzNJv2XzzwtLrNJdBw54FyeA493igj4fiEU8YlheHxvvlcPVNiQSD2i4Oqtas1nE9UROUm6qkug5QEBAQEGD5Wt9YgeJsq2vWvinCYrM9IRJMWgbxkHl1vcuW+/21et4+HNtG21Z/KjOx+L5oe7wH5rCfSuj+WJn4NI2Wp54h1nHHn1IHn2/gFnPpO8+DSmfn+y32SsdbwxOJ1J9WAjxDj+Sr9t3c+HS/Vb7PoR1v+jA1daeDLfZ/Mqk7j0hPSn0/lPq9tHn9WJkrj2H2MCjj9Iz5fonG1j+ywIrf2vawKsx6Rnv/AOq2dr/csTHW/t/zD81SaekPb84TFtr7GBbWf+T2quN//stnbexxvawfrfZf8FHHv4/y+Rw7aezE4hVDiX+bP+FX7VvK9c/L+E+p0J7fNx8Nzji4ebQn/UtzXrPzhP2TSny+rsbtDL2hh8j+avHpbX9k/D+VJ2Wn7XczaR3awHwcR+C1j0xfzpHz/hSdjXyt9HezaNvzmOHgQfyW9fTFJ8VZ/vyZzsbeUpMeOwniXDxafwW9fSm3nzmPgznZ6sJUWIRO4SN9oB9hXTTd6F+l4+bK2jqV61lJDgeC3iYnoycqQQEBAQYS+qfAoNJYCA6kwthJyy4zM1wDi3M0l92mxGi9fU5X1J/1hz1j7sMKRkZp8PdUH4uLGaiJznudlZFdxDS6+guAk54rxX/GPnyMRiMpUcrnYg/eT7upbjdmNtK+d0APVjDAcopyziSLc1WYiNPlGY4fZjP7ojr8XdJTg02OVBdJvIZ6mJnxj8rGnI45W3sDe2vHQKM/e0q+UxErRHWSKcU3wjlEjmDCKSQsbK9pL3Ns5+a5LTrq4a2uoxx8H/lPkRyyrWND4MUZG5kkbaCmlYIS90QeAbvZmcczuOZ3aQbrXpbTmeuZjn1VxmJiXocOmHptKKR12nAJHMDXFzTJndqNdTmusLRPq7cf+S0deXZU7GVAMlPuJHOe7C6s1wzucRKD1TMCeq/Ne19Vpr15WzH5o4fd7CvJlsVIY5KB7TITNhFU+QB7i6Qse7LxJ1FrDkm4jMXj/aCvKTYStDquExPaG1GG1DpGMe+Qh4INp3PPXlF+NhYHvTcVxpznymP7HsRTxPadEx//AB6b6s/+9KuXe/8AcW+H6Qvo+D5/q8n0U18Ip4mNr378xzhtJmbkvZ5BAy5r2Gb1l07ytuOZ4OXLmppdOqBsNJG6oocji6U0Fb6R1i94mudHAnR1racrdytuImKXz0zGPcVxmGexWJmR+FsjlL5I6GvD25i4iTrloeL+twNjqm4piNSZjlmCJ5xj2rHo+qqb/wCuWyVDq30SpNSxji4FwJv6TmJLZL2DVnua358o4cxj+P8AlNcQq9j52zVELWFuSqw+s3sbZJJH5gb5ah7ndeUaHgCAR3LTXia1nPlMYnGPl7EV5yxwaWAUeFCV4bTGpqBW3eWsEoZ8W2Y36vZoVOpFpvqYjniMe72IrHKI8vNIoI3VEGERTPl3c9ZWM/SPY98F35BmBzZbCw7lW0xW2pMYzER8+SYjOEqpqYocV0e6dxxCNgYHyQ1dP1QAGtNxNTW1PAKsVm2j0xy9mJ/aU8os2+vMbiAg6HtkPzmt8BmPtJt9yxmNWfOI+Gf78l4mkeWXUaHN60kh88g/0gLOdtxeK8z8cfpheNXHSsfr+rFuEw/QB8SXe8qsbDbx+XPv5/qmdzq90hlJGODGj7IW9dDSr0rHyZzqXnrLtDQtMQo5UggICAgICAgIOC0HiomIky6X0cbuLGn7IWVtvpW61j5NI1bx0mUd+DQH5lvAkfisLej9vb8vyy0jdaseaLJs9EeBePMH3hc9vRGjPSZhpXfXjrEIsuzjvmvB8QR7lzX9D2/Lb5w2rvo84Q5sEmb80O8CPxXLf0buK+WfdLau70p88IpZJGdQ9ntauaa62lPnX5w1zS/aXfFi8zfn38QD/wAranpDcV/Nn3s7bXSnyTodo3D12A+Bt712afpi8eOvyYW2Mflla4fijJjZtwQL2I7NBx816e232nuJ4a5z15uTV29tKMynrsYCAgxEY5DThog43YtawtytomRzuxe9hfnbX2oGQa6DXjpx8UDIOQ1FuHZyQBGBwA4W4diA2MDgALdyAIwL2A146cfFAEYHADTuQcCNo4Aezmgya0DhogxETRwA9gTICMDgB7OfFAETRwA9nNMjlsYFyAATx04+KDgRtHAAeXNDAYm2tYWJudBxTJhzkGmg04d3ggbsXvYX5219qDJAQEBAQEBAQEBAQEBAQEBAQEBAQEBAQcEIIk+GQv4sHiBlP3Ll1NloanWsfDk2rr6lekq6o2cb8x5HcRmHtXDqeiKT4LY9/N0030x4oc4LhskMpLrWLCAQe27fyTYbPV0NaZt0x1+MI3OvTUpER3Xi9hwi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D//Z"/>
          <p:cNvSpPr>
            <a:spLocks noChangeAspect="1" noChangeArrowheads="1"/>
          </p:cNvSpPr>
          <p:nvPr/>
        </p:nvSpPr>
        <p:spPr bwMode="auto">
          <a:xfrm>
            <a:off x="155575" y="-1004888"/>
            <a:ext cx="6153150" cy="209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7176" name="AutoShape 6" descr="data:image/jpeg;base64,/9j/4AAQSkZJRgABAQAAAQABAAD/2wCEAAkGBxIREhUUEBQVFRUPEBQXFhgWFhgSFRUWFxgWFxkVFRcaHCggGRsmHBQVIjIhJSkrLi4uFyAzODMsNygtLisBCgoKDg0OGxAQGzQlICUvLCwvLCwsLCwsLC4sLCwsLCwsLCwsLCwsLCwsLCwsLCwsLCwsLCwsLCwsLCwsLCwsLP/AABEIAIMBgQMBEQACEQEDEQH/xAAcAAEAAgIDAQAAAAAAAAAAAAAABAUCBwEDBgj/xABIEAABAwIDBAYECggFBAMAAAABAAIDBBEFEiEGEzFRByJBYXGBFDKRsRUjNEJScoKhwdEzU2JzdJKTsjWDorPhQ1RjoxYkJf/EABoBAQADAQEBAAAAAAAAAAAAAAABAgMEBQb/xAA2EQEAAgECBAIHCAIBBQAAAAAAAQIRAwQSITFRMkEFE2FxgZGhFCIzQrHR4fBSYsEVNHKi8f/aAAwDAQACEQMRAD8A3igICAgICAgICAgICAgICAgICAgICAgICAgICAgICAgICAgICAgICAgICAgICAgICAgICAgICAgICAgICAgICAgICAgICAgICAgICAgICAgICAgICAgICAgICAgICAgICAgICAgICAgICAgICAgICAgICAgICAgICAgICAgICAgICAgICAgICAgICAgICAgICAgICAgIIUmLU7SWumiBBsQZGAg8iLq3BbsjMM4cSheQ1ksbnHgGvaSfAApNbR1gzCUqpYSytaC5xDQ0XJJsAOZJ4JHMRPhmm/Xw/wBRn5q/q7dkcUJFNVxygmN7HgGxLHBwB5GxVZiY6picu5QOqCoY++RzXZHFrspDrOHFptwI5KZiY6mXaoESbFIGOLXzRNcOIdI1pHbqCb9qtFLTziEZhgcYpv18P9Rn5pwW7GYcfDVN/wBxD/VZ+an1duxxQ5GMU36+H+oz81HBbsZhLhma8ZmODmngWkOB8CFWYx1Sj1OJwRODJJY2PeLta57WucB2hpNyFaKWmMxCJmIYx4tTueI2zRF5FwwPbnI5ht7lOC2M45HFHRMLvvVUuUHBNtT2IMKedsjWvjc1zXgFrmkOa4HUFpGhHepmJicSOxQCAgICAgICAgICAgICAgICAgICAgICAgICAgICCj2qoovRKkmNlzTym+UXvlOt7cVrpWnjrz81bRGJaI2v2elwmraYiWtJEtPIOIsQcpP0mkgHmCOa9nQ1Y16c/dMOK9Zpbk3hsJtSzEaYSCwkZ1ZmfRfzH7J4j2di8jcaM6V8eXk69O/FGXoXsDgQ4Ag8QdQfELBo85i2C0zqukc6GIlpmt1G/q766arempeKWjPZSaxmHoYYGM0Y1rb/AEQG+5YzMz1XRsZxBtNBLM/1YInvPflBNvPgppWb2iseaJnEZau6Ecfc+WpglN3TONSO95IEnvYfavR3+litbR5cv2c+3vnMS28vMdKtxukjMMzixhduZNS0E6MPbZXpaeKOasxyaL6GYWuxFgc1pHo8uhAI4N5r2d9MxpT73JoeNvz4Ph/VR/yN/JeLxW7uzEKnHtjaGsYWywRgkaPY0MkaeYcB9x0WmnuNTTnMSrbTrbq8xhdc/CsHlbo6WlqJ4I+TpHTOEZtyOdrrcl0XrGvuInymIn6c1Ingo9js9graWMXOeWTrTSu1fLIeLnHlyHACwC5dTUm8+zyjs0rGE6uoo5mFkrA9p7COB5g8Qe8ahUraazmEzET1eAoIauHG4oJ5nywNpZ30+excGnKHNc4C73NOlySbEcyu200tt5tEYnMZZRFoviejY64WzyvSbi/ouHTOBs+Vu6ZzzSaEjwbmPkuja6fHqxHxZ6tuGqp6FsX31BuXHrUchZ/lu6zPe5v2Vrv6cOpxd1dC2atgLibCAgICAgICAgICAgICAgICAgICAgICAgICAgICCr2p+R1P8NL/AGFaaX4lferfwyibV7OR4hSGF9g7KHRvtcxyAaO8OwjtBKto606V+KEXpF64lonZ7F58GrjnaQY3bueO/rs46d/BzT+BXs6unXcafL4OOtp07Po3D62OeNksTg5krQ5pHaCvBtWaziXdE55oOJfKaX603+2Vevgt8ET1hbLNZQbTRtnfBSOF2zudJKOcMNiQe4yPiHgSttKZrE37frP9lS3P7rROETOwrFG5z8lqTG/svG67S4/YcHexezeI1tHl5w46/cu+lAV4DvRMY+TzfuJP7SrU8UIno0R0K/4kz+Hl9zV7O/8Awp97j0PG+gl4jtQsGxD0iISWtmfILA5tGPcy9+/LfzV714bYRWcxl4zpipcmHufEMpFZDK4jtd6uY+eRdWxnOrie0wy1uVeS72Z24o61jS2VjJS0ZonuDHh3aAD6w7wstbbamnPOOXdampWz0oN1ztFfV4YH1EE9wDTtlbw1IkDdL9mrQVeL4rNe+PoiY55WKol4vbPCvhF00A19Fo3Obpceky/oz4tbG7ylXVoanqoi3efpHX++xlevFyaz6HMY3FeI3aNrGGM37Htu5l/MOb9pehvtPi0s9nPoWxbD6AXiu0QEBAQEBAQEBAQEBAQEBAQEBAQEBAQEBAQEBAQVe1PyOp/hpf7CtNL8SvvVv4ZWMPqj6o9yznqtDXnS5sd6VF6VA34+nb1wOMsQ1t3ubxHdccl3bLccE8Fuk/RhrafFGY6vJdEO2Xo8gpJ3fE1DvinE6Ryu7L/Rdp4HxK6t7t+OOOvWOrLQ1MTwy27iXyml+tN/tleXXwW+DqnrC2Wayiwg76qqZuLYy2mj/wAu7pSPF78p/dLW/wB2la/H9lI5zM/Bqnpvwfd1bKho6tVHZ37yPTXxaW/yr0/R+pmk17ObcVxOWy+jXGPS8PheTd8Td0+/HNH1bnxGU+a8/dafBqzHxdGlbirC8xj5PN+4k/tKxp4oXno0F0Q7z4QZucmf0eT175bWbf1dbr2t9j1U57uLQzxtt7TNxgwPFL6KHZTq0v3lrf8ATzDLm5XXmaXqOKOPLqvx45O3owB+C6W/Hduvfj67+Kjd/jWNLwwvcYw2OqhkgmF2TMLXdh17Qewg2I8FjS80tFo8l5iJjEtFY/0V18DjuWipjv1SwgPt+0x1tfqkr2NPfado5ziXHbQtHRQ58RoTe9XT5ee8Yz7+qVvjS1O0qffq9/0e9J00kzKevIeJjlZMAGuDz6rZALAg8LjW9uPEcW52VYrNqeXk209aZnFm33OAFzwC8t1KTZEF8Lqh3GtlfN/lnqw/+psfnda63KeHty/f6qU6Z7tGbe0DqDFJDH1bSsqIvtHP9zw4eS9nb2jV0Yz7nHqRw35PoPB69tTBFMz1Z4mPHdmANj3i9l4d6zS01nyd0TmMpiqkQEBAQEBAQEBAQec2z2whwxkbpmSSb0uAbGGlwDBdzjmcNBce1b6G3trTMQpe8V6r+GUOaHN1Dmgg8wRcLCYxOF2d0C6BdBEZWuM7ot1IGtjDhKcu6cSbZBrfMOPBW4Y4c5+CM83fU1DY2OfI4NZG0uc4mwa0C5JPKyiImZxBM4QocXEjod1HJJFUxGQTNA3bW2BbmuQ67gdNFaaYiczzjyMrG6okugXQU2MbRNp56en3ckklY5waGZbNayxe95c4aAG+lzotaaU2rNs4iFZtETELpZLCAgICCr2p+R1P8NL/AGFaaX4lferfwysYfVH1R7lnPVaGaDQ3Szsd6JL6RA34iod1gBpFKdSO5ruI5G45L2dnuOOvBbrH1hx62nicw9P0cbXGtdSwzG89LvbnX4yPd2a8n6Q0B58e1c260PV8Vo6ThppanFiJbGxeuFPBJK7hFG51uZA0A7ybDzXDSvFaIbzOIypMDwethgYwVELTYveDTlx3khL5CTvhc53O1sttTU07Wzifn8vJWsWiOqi6TsBqp6F7pJYpPRSJQ1sBjd1bh1nb13zXONra2W201aV1IiI68urPVrM1ea6CsXyTTUzjpMwSMH7TNH28Wlv8i6PSGnmsX7cme3t1ht3GPk837iT+0ry6eKHVPRojoV/xJn8PL7mr2d/+FPvceh430EvEdqJhFAKeIRg3AfI69reu9z7W7s1vJWvbinKIjEYdGNYgYXU4FrT1TYnX5OZIRbkczWq1K8UT7IRacYWazWcOF9D2oNOdMWzEVPuaumYI3PqGse1gytLyC9rwBwPUINuNwvU2Ota2aW7OXXpEYmGyNsJXejGKM2krHtp2HlvDZ7/sx7x32VwaMRxZnpHNvfpju5hoK1jQ1tRAGsaAB6K7QAWA/TpNqTzxPz/hOLd2uembA593FVSyMk3bt07JEYrNfq0uu91xmFuz1l37HVrmaRHtc+vWcRK66EMY3tI+ncetSSac93Jdzf8AUHjyWO/0+G8W7r7e2a4bHXC3EBAQEBAQEBAQEGrtr6eeuxKaKnibK2lw58Ls790Gvqhq4HKbuAaNF6GhNdPSibTjM5+TC2ZtiFDVVTJ8Pw8zyND6ZtREYqhjzTSmNuXLI8EbuXLlLCb6nRbVia6t+GOuJzHWPd3jur1rGXO0ksTo6SV7XAtwxpbS1JluW5+NNUDUVPLQkiyaUTE2rHfrGPrHZNscpZbbOa6aqdUCRsnwbSmgDy4yNkNswiI4yZr3tqm35Vrw9Mzxfz7C2M80zaQQmrn+FN6CKCk9G3f6YSX+M9GvpvM3HtVNHi4I9V3nPb4+xNsZ+8tMRmcyur35ZX5cCYcocWSOIvpmb6r+8ahZ1jOnSP8AZM9Z9zzGCUrHsrI42xujlwRsgZA14jMrXXBOZxMkrSBd/aRw0XRqWmJrM9eLHP8AvKPYpHOJj2LnZkME2C7i1vg2qzZeG+ysz3/az5r991lqz93Vz3j5LVxywgbDfKqAx5vSi6u+EPWz5QXZN/fvy5bq+48F89OXD/H/ACrp9Y7+bDYOnyTYRI0EPmbiDZXa3c1rnZGu7h2BTuZzGpHbhwjSjw/F6bpHERrKUVvyT0aqvmvu9/lGS/Zmt6t/Jc+1m3q7cHizHvx5tNTGYypcAoS+owN1SwmV1LPnLwcx3YLoc1+0XuPFbalsV1YrPLMfyrjNq/FuBeW6BAQEBBUbXytZQ1LnEACml1P1SFpoxnUrjurfwysqV4cxpaQQ5jSCNQQQNQqTGJTDtUJRMVw6OpifDM3MyVpa4fiORB1B7CFal5paLQiYiYxLUOwmz0mH45uJNQKeYxv7JIzls4d/YR2EFenuNWNXb8Ud4c2nSa6mGxdqJ2yTUlGSL1E4leL2O7pxveHaDIyMW7RdcOjExW1+0Y+fL9G9p5xV6RYLsJog9pa4XDgQRzBFiEicTkfNMDnYViYvceh1Vj+1FexPnG6/mvoJxr6Pvj6//Xnx9y76LxVwNNKRqDBIR3gsK8Gnih3z0aL6Ff8AEmfw8vuavZ3/AOFPvceh430EvEdog8L0wPkbRwugBMrK6B0YaC4525i2wGp1A0XZsscc8XTEstbPDyXuym0sVdHdvUlYAJoXdWSJ3aHNOtuR7VjraM6c+zyletuKF6sVni9po24jVU9LH1o6KobUVThq1hY07uG/03F9y3sAuexdWlM6VJvPnGI/dnaOKYhYOqGVGJiMEH4PpzIRppLOSxvm2Nr/AOqFTE10s/5Tj4R/fonrb3PSLBdUbW4SKyjngPGSM5e57esw/wAwC00dT1epFlb14qzDSHRNixpcRYx/VbUgwuB0s8m7L9+YW+0V7G90+PSzHlzcejbhvh9DLw3cICAgICAgICAgIOA0e1BiYxyHsQclgPEDTh3IBYDxA04dyAWA8Rw4dyDnKEHAYBwACAGDkNEAMHGwuUAMHLggOYDxF/HVBzlHsQcoCAgICCnrNl6KYky08Ty52Y5m5rnnr2rWutqV6SrwV7M6DZykgIdDBHGWerlblt2aWUW1b28U5IpEeS1Wawgi1WHRSODpGNc5rHtBI1DXgB7fAgDTuVotaOUSiYiVY/Y7DycxpIS4dpYCdO/itPtGrjHFKvBXssqDDooARCxrA43Ibpc8LrO17W6ytERHRxX4ZDPbfRtflvbNra/FK3tXpJMRPVWybGYc43dSQEniTGCT5laRuNWOlpV4K9naNlaK1vR47WtbLpblZR67U7p4K9nXFsbh7TdlJA08wwA+0KZ3GrPW0nBXss6DD4oAWwsawE3IboL8L/cs7Wm05lMREdEpVS6Z6ZjywuFzE/M3udYtuPJx9qmJmOhhGxHBoJyHSxguZ6rxdkjfqyNIcPIq1dS1ekqzWJQxszGdHzVT2/QdUSZfDQgkeJVvXT5RHyRwJnwNT7oQiJgiBuGBoDb8b2HbdV9Zbi4s808MYwgs2Ow8HMKWEOPaGAH2q/2jVxjik4K9lvSUrImBkbQ1rb2A4C5v7yVlMzM5laIwi1uC08zs8sTHusBcjWwvYfeVaupasYiUTWJQP/hWHXv6HBe977sXvxvfmr/aNX/KUcFeyyoMKggJMMbWZrXyi17cL+1Z2va3WUxWI6JqqkQcONhfkEFVszj8dfAJ4Wva0ve2zwA67DlPAkW0WmrpTp24ZVrbijKZWYjFEWCV7WmaQMjBOr3n5rR2qtazbOPJMzEJN1VJdAug6ausjiY6SVzWMjaS5zjZrQO0lTWs2nEGUaPE80rGNjkcyWHeCYAboDsYSTmDiNbWVuDFZmZ+HmjKfdUSXQYySBoJ+iCT5aoK7Z3HI62mZUxNc1koeQHgBwyucw3sSOLT2rTV0p07zSVa2i0ZhV7NbZtriww0tU2OXNaV7WCIZQb3IeTxFuHFaau39VnNoz28/wBFa34vJZ1OOxsq4qQtcZKiKSRpFsgEdrhxve+vJZxpzNJv2XzzwtLrNJdBw54FyeA493igj4fiEU8YlheHxvvlcPVNiQSD2i4Oqtas1nE9UROUm6qkug5QEBAQEGD5Wt9YgeJsq2vWvinCYrM9IRJMWgbxkHl1vcuW+/21et4+HNtG21Z/KjOx+L5oe7wH5rCfSuj+WJn4NI2Wp54h1nHHn1IHn2/gFnPpO8+DSmfn+y32SsdbwxOJ1J9WAjxDj+Sr9t3c+HS/Vb7PoR1v+jA1daeDLfZ/Mqk7j0hPSn0/lPq9tHn9WJkrj2H2MCjj9Iz5fonG1j+ywIrf2vawKsx6Rnv/AOq2dr/csTHW/t/zD81SaekPb84TFtr7GBbWf+T2quN//stnbexxvawfrfZf8FHHv4/y+Rw7aezE4hVDiX+bP+FX7VvK9c/L+E+p0J7fNx8Nzji4ebQn/UtzXrPzhP2TSny+rsbtDL2hh8j+avHpbX9k/D+VJ2Wn7XczaR3awHwcR+C1j0xfzpHz/hSdjXyt9HezaNvzmOHgQfyW9fTFJ8VZ/vyZzsbeUpMeOwniXDxafwW9fSm3nzmPgznZ6sJUWIRO4SN9oB9hXTTd6F+l4+bK2jqV61lJDgeC3iYnoycqQQEBAQYS+qfAoNJYCA6kwthJyy4zM1wDi3M0l92mxGi9fU5X1J/1hz1j7sMKRkZp8PdUH4uLGaiJznudlZFdxDS6+guAk54rxX/GPnyMRiMpUcrnYg/eT7upbjdmNtK+d0APVjDAcopyziSLc1WYiNPlGY4fZjP7ojr8XdJTg02OVBdJvIZ6mJnxj8rGnI45W3sDe2vHQKM/e0q+UxErRHWSKcU3wjlEjmDCKSQsbK9pL3Ns5+a5LTrq4a2uoxx8H/lPkRyyrWND4MUZG5kkbaCmlYIS90QeAbvZmcczuOZ3aQbrXpbTmeuZjn1VxmJiXocOmHptKKR12nAJHMDXFzTJndqNdTmusLRPq7cf+S0deXZU7GVAMlPuJHOe7C6s1wzucRKD1TMCeq/Ne19Vpr15WzH5o4fd7CvJlsVIY5KB7TITNhFU+QB7i6Qse7LxJ1FrDkm4jMXj/aCvKTYStDquExPaG1GG1DpGMe+Qh4INp3PPXlF+NhYHvTcVxpznymP7HsRTxPadEx//AB6b6s/+9KuXe/8AcW+H6Qvo+D5/q8n0U18Ip4mNr378xzhtJmbkvZ5BAy5r2Gb1l07ytuOZ4OXLmppdOqBsNJG6oocji6U0Fb6R1i94mudHAnR1racrdytuImKXz0zGPcVxmGexWJmR+FsjlL5I6GvD25i4iTrloeL+twNjqm4piNSZjlmCJ5xj2rHo+qqb/wCuWyVDq30SpNSxji4FwJv6TmJLZL2DVnua358o4cxj+P8AlNcQq9j52zVELWFuSqw+s3sbZJJH5gb5ah7ndeUaHgCAR3LTXia1nPlMYnGPl7EV5yxwaWAUeFCV4bTGpqBW3eWsEoZ8W2Y36vZoVOpFpvqYjniMe72IrHKI8vNIoI3VEGERTPl3c9ZWM/SPY98F35BmBzZbCw7lW0xW2pMYzER8+SYjOEqpqYocV0e6dxxCNgYHyQ1dP1QAGtNxNTW1PAKsVm2j0xy9mJ/aU8os2+vMbiAg6HtkPzmt8BmPtJt9yxmNWfOI+Gf78l4mkeWXUaHN60kh88g/0gLOdtxeK8z8cfpheNXHSsfr+rFuEw/QB8SXe8qsbDbx+XPv5/qmdzq90hlJGODGj7IW9dDSr0rHyZzqXnrLtDQtMQo5UggICAgICAgIOC0HiomIky6X0cbuLGn7IWVtvpW61j5NI1bx0mUd+DQH5lvAkfisLej9vb8vyy0jdaseaLJs9EeBePMH3hc9vRGjPSZhpXfXjrEIsuzjvmvB8QR7lzX9D2/Lb5w2rvo84Q5sEmb80O8CPxXLf0buK+WfdLau70p88IpZJGdQ9ntauaa62lPnX5w1zS/aXfFi8zfn38QD/wAranpDcV/Nn3s7bXSnyTodo3D12A+Bt712afpi8eOvyYW2Mflla4fijJjZtwQL2I7NBx816e232nuJ4a5z15uTV29tKMynrsYCAgxEY5DThog43YtawtytomRzuxe9hfnbX2oGQa6DXjpx8UDIOQ1FuHZyQBGBwA4W4diA2MDgALdyAIwL2A146cfFAEYHADTuQcCNo4Aezmgya0DhogxETRwA9gTICMDgB7OfFAETRwA9nNMjlsYFyAATx04+KDgRtHAAeXNDAYm2tYWJudBxTJhzkGmg04d3ggbsXvYX5219qDJAQEBAQEBAQEBAQEBAQEBAQEBAQEBAQcEIIk+GQv4sHiBlP3Ll1NloanWsfDk2rr6lekq6o2cb8x5HcRmHtXDqeiKT4LY9/N0030x4oc4LhskMpLrWLCAQe27fyTYbPV0NaZt0x1+MI3OvTUpER3Xi9hwi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D//Z"/>
          <p:cNvSpPr>
            <a:spLocks noChangeAspect="1" noChangeArrowheads="1"/>
          </p:cNvSpPr>
          <p:nvPr/>
        </p:nvSpPr>
        <p:spPr bwMode="auto">
          <a:xfrm>
            <a:off x="307975" y="-852488"/>
            <a:ext cx="6153150" cy="209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7177" name="AutoShape 8" descr="https://media.licdn.com/media/p/3/000/1f3/2b7/3d19e2b.png"/>
          <p:cNvSpPr>
            <a:spLocks noChangeAspect="1" noChangeArrowheads="1"/>
          </p:cNvSpPr>
          <p:nvPr/>
        </p:nvSpPr>
        <p:spPr bwMode="auto">
          <a:xfrm>
            <a:off x="460375" y="-700088"/>
            <a:ext cx="6153150" cy="209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5800" y="4495800"/>
            <a:ext cx="8134672" cy="146423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  <a:gs pos="49000">
                <a:schemeClr val="bg1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  <a:defRPr/>
            </a:pPr>
            <a:r>
              <a:rPr kumimoji="0" lang="ru-RU" altLang="ru-RU" sz="1600" dirty="0" smtClean="0"/>
              <a:t>в США в 2014-2015 учебном году обучалось более </a:t>
            </a:r>
            <a:r>
              <a:rPr kumimoji="0" lang="ru-RU" altLang="ru-RU" sz="1600" b="1" dirty="0" smtClean="0">
                <a:solidFill>
                  <a:srgbClr val="C00000"/>
                </a:solidFill>
              </a:rPr>
              <a:t>800 тысяч </a:t>
            </a:r>
            <a:r>
              <a:rPr kumimoji="0" lang="ru-RU" altLang="ru-RU" sz="1600" dirty="0" smtClean="0"/>
              <a:t>иностранных студентов. 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kumimoji="0" lang="ru-RU" altLang="ru-RU" sz="1600" dirty="0" smtClean="0"/>
              <a:t>в 2015-2016 году количество студентов достигло более </a:t>
            </a:r>
            <a:r>
              <a:rPr kumimoji="0" lang="ru-RU" altLang="ru-RU" sz="1600" b="1" dirty="0" smtClean="0">
                <a:solidFill>
                  <a:srgbClr val="C00000"/>
                </a:solidFill>
              </a:rPr>
              <a:t>1 миллиона</a:t>
            </a:r>
            <a:r>
              <a:rPr kumimoji="0" lang="ru-RU" altLang="ru-RU" sz="1600" b="1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kumimoji="0" lang="ru-RU" altLang="ru-RU" sz="1600" dirty="0" smtClean="0"/>
              <a:t>иностранные студенты принесли доход бюджету США в размере </a:t>
            </a:r>
            <a:r>
              <a:rPr kumimoji="0" lang="ru-RU" altLang="ru-RU" sz="1600" b="1" dirty="0" smtClean="0">
                <a:solidFill>
                  <a:srgbClr val="C00000"/>
                </a:solidFill>
              </a:rPr>
              <a:t>35,8 млрд долларов</a:t>
            </a:r>
            <a:r>
              <a:rPr kumimoji="0" lang="ru-RU" altLang="ru-RU" sz="1600" b="1" dirty="0" smtClean="0"/>
              <a:t>. </a:t>
            </a:r>
          </a:p>
        </p:txBody>
      </p:sp>
      <p:pic>
        <p:nvPicPr>
          <p:cNvPr id="13" name="Picture 6" descr="https://www.iiemediaport.org/thumbnail/d77ad4db-bc1c-4dbc-b9fc-03d02d871974/av/2048px/Total%20number%20of%20International%20Students%20in%20the%20US.jpg?t=1480440230595&amp;s=4b26b7603673162cd46dab82547e3cef4a3fe0e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066800"/>
            <a:ext cx="4495800" cy="205740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7181" name="Прямоугольник 15"/>
          <p:cNvSpPr>
            <a:spLocks noChangeArrowheads="1"/>
          </p:cNvSpPr>
          <p:nvPr/>
        </p:nvSpPr>
        <p:spPr bwMode="auto">
          <a:xfrm>
            <a:off x="304800" y="6324600"/>
            <a:ext cx="8305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200" i="1" dirty="0">
                <a:latin typeface="Arial" pitchFamily="34" charset="0"/>
                <a:cs typeface="Arial" pitchFamily="34" charset="0"/>
              </a:rPr>
              <a:t>Источник: </a:t>
            </a:r>
            <a:r>
              <a:rPr lang="en-US" altLang="ru-RU" sz="1200" i="1" dirty="0">
                <a:latin typeface="Arial" pitchFamily="34" charset="0"/>
                <a:cs typeface="Arial" pitchFamily="34" charset="0"/>
              </a:rPr>
              <a:t>Open Doors. Report on International Educational exchange, 201</a:t>
            </a:r>
            <a:r>
              <a:rPr lang="ru-RU" altLang="ru-RU" sz="1200" i="1" dirty="0">
                <a:latin typeface="Arial" pitchFamily="34" charset="0"/>
                <a:cs typeface="Arial" pitchFamily="34" charset="0"/>
              </a:rPr>
              <a:t>6</a:t>
            </a:r>
            <a:r>
              <a:rPr lang="en-US" altLang="ru-RU" sz="1200" i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altLang="ru-RU" sz="1200" i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348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/>
          </p:nvPr>
        </p:nvGraphicFramePr>
        <p:xfrm>
          <a:off x="251520" y="2025451"/>
          <a:ext cx="4176464" cy="2333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4445311"/>
            <a:ext cx="3385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Общее количество студентов: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/>
                <a:cs typeface="Arial"/>
              </a:rPr>
              <a:t>30 967 </a:t>
            </a:r>
          </a:p>
        </p:txBody>
      </p:sp>
      <p:graphicFrame>
        <p:nvGraphicFramePr>
          <p:cNvPr id="8" name="Диаграмма 7"/>
          <p:cNvGraphicFramePr/>
          <p:nvPr>
            <p:extLst/>
          </p:nvPr>
        </p:nvGraphicFramePr>
        <p:xfrm>
          <a:off x="4671561" y="3861048"/>
          <a:ext cx="4247491" cy="2596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0" y="-9525"/>
            <a:ext cx="9144000" cy="13255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xtLst>
            <a:ext uri="{FAA26D3D-D897-4be2-8F04-BA451C77F1D7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defTabSz="6858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kumimoji="0" lang="ru-RU" altLang="ru-RU" sz="1800" b="1" dirty="0" smtClean="0">
                <a:solidFill>
                  <a:srgbClr val="1F4E79"/>
                </a:solidFill>
              </a:rPr>
              <a:t>ПОЛИЯЗЫЧНЫЕ ОТДЕЛЕНИЯ В ВУЗАХ РК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671560" y="2720747"/>
            <a:ext cx="4247491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alt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sz="1400" b="1" dirty="0" smtClean="0"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количества вузов с специальными отделениями на английском языке, ед</a:t>
            </a:r>
            <a:r>
              <a:rPr lang="ru-RU" altLang="ru-RU" sz="1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alt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4008" y="1212629"/>
            <a:ext cx="4211488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Количество студентов, обучающихся в </a:t>
            </a:r>
            <a:r>
              <a:rPr lang="ru-RU" altLang="ru-RU" sz="1400" b="1" dirty="0" smtClean="0">
                <a:latin typeface="Arial" pitchFamily="34" charset="0"/>
                <a:cs typeface="Arial" pitchFamily="34" charset="0"/>
              </a:rPr>
              <a:t>специальных отделениях </a:t>
            </a:r>
            <a:r>
              <a:rPr lang="ru-RU" altLang="ru-RU" sz="1400" b="1" dirty="0">
                <a:latin typeface="Arial" pitchFamily="34" charset="0"/>
                <a:cs typeface="Arial" pitchFamily="34" charset="0"/>
              </a:rPr>
              <a:t>на английском языке</a:t>
            </a:r>
          </a:p>
        </p:txBody>
      </p:sp>
    </p:spTree>
    <p:extLst>
      <p:ext uri="{BB962C8B-B14F-4D97-AF65-F5344CB8AC3E}">
        <p14:creationId xmlns:p14="http://schemas.microsoft.com/office/powerpoint/2010/main" val="406022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06437" y="172324"/>
            <a:ext cx="7731125" cy="408623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1800" b="1" dirty="0" smtClean="0"/>
              <a:t>М</a:t>
            </a:r>
            <a:r>
              <a:rPr lang="hu-HU" sz="1800" b="1" dirty="0" smtClean="0"/>
              <a:t>ЕЖДУНАРОДНЫ</a:t>
            </a:r>
            <a:r>
              <a:rPr lang="ru-RU" sz="1800" b="1" dirty="0" smtClean="0"/>
              <a:t>Е</a:t>
            </a:r>
            <a:r>
              <a:rPr lang="hu-HU" sz="1800" b="1" dirty="0" smtClean="0"/>
              <a:t> ДОГОВОР</a:t>
            </a:r>
            <a:r>
              <a:rPr lang="ru-RU" sz="1800" b="1" dirty="0" smtClean="0"/>
              <a:t>А</a:t>
            </a:r>
            <a:endParaRPr lang="ru-RU" sz="1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57398653"/>
              </p:ext>
            </p:extLst>
          </p:nvPr>
        </p:nvGraphicFramePr>
        <p:xfrm>
          <a:off x="1023258" y="1494516"/>
          <a:ext cx="7609114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41815" y="590647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kumimoji="1" lang="hu-H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МЕЖДУНАРОДНЫХ ДОГОВОРОВ В ВУЗАХ РК В РАЗРЕЗЕ РЕГИОНОВ НА 2016-2017 ГГ. </a:t>
            </a:r>
            <a:endParaRPr kumimoji="1"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06437" y="172324"/>
            <a:ext cx="7731125" cy="408623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1800" b="1" dirty="0" smtClean="0"/>
              <a:t>ВНУТРЕННЯЯ АКАДЕМИЧЕСКАЯ МОБИЛЬНОСТЬ</a:t>
            </a:r>
            <a:endParaRPr lang="ru-RU" sz="1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390446" y="537511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kumimoji="1"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студентов во внутренней академической мобильности, 2013-2016 гг.</a:t>
            </a:r>
            <a:endParaRPr kumimoji="1"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8714" y="989520"/>
            <a:ext cx="8176304" cy="1508105"/>
          </a:xfrm>
          <a:prstGeom prst="rect">
            <a:avLst/>
          </a:pr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u-HU" sz="1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Внутренняя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16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академическая мобильность</a:t>
            </a:r>
            <a:r>
              <a:rPr lang="hu-HU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– это перемещение обучающихся, преподавателей-исследователей или проведения исследований на определенный академический период:  семестр, или учебный год в другое высшее учебное заведение Казахстана с обязательным перезачетом  освоенных образовательных программ в виде кредитов в своем вузе или для продолжения учебы в другом вузе.</a:t>
            </a:r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640402513"/>
              </p:ext>
            </p:extLst>
          </p:nvPr>
        </p:nvGraphicFramePr>
        <p:xfrm>
          <a:off x="2552701" y="2638050"/>
          <a:ext cx="4247491" cy="2596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5566" y="6105753"/>
            <a:ext cx="556260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всего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400" b="1" dirty="0">
                <a:latin typeface="Arial" panose="020B0604020202020204" pitchFamily="34" charset="0"/>
                <a:cs typeface="Arial" panose="020B0604020202020204" pitchFamily="34" charset="0"/>
              </a:rPr>
              <a:t>2 217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4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06437" y="324724"/>
            <a:ext cx="7731125" cy="408623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1800" b="1" dirty="0"/>
              <a:t>ПРОГРАММА</a:t>
            </a:r>
            <a:r>
              <a:rPr lang="hu-HU" sz="1800" b="1" dirty="0"/>
              <a:t>«СЕРПІН-2050»</a:t>
            </a:r>
            <a:endParaRPr lang="ru-RU" sz="18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33" y="1041480"/>
            <a:ext cx="1895475" cy="23431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36370" y="1484141"/>
            <a:ext cx="6106885" cy="20503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</a:t>
            </a:r>
            <a:r>
              <a:rPr lang="hu-H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ЕЛЬ</a:t>
            </a:r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hu-H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обучить </a:t>
            </a:r>
            <a:r>
              <a:rPr lang="hu-H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трудоустроить молодежь из южных регионов страны (Алматинской, Южно-Казахстанской, Жамбылской, Кызылординской, Мангистауской областей) с избытком трудовых ресурсов на востоке, севере и западе Казахстана – в регионах, испытывающих дефицит кадров</a:t>
            </a:r>
            <a:r>
              <a:rPr lang="hu-H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6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6436" y="3870772"/>
            <a:ext cx="7936819" cy="835613"/>
          </a:xfrm>
          <a:prstGeom prst="rect">
            <a:avLst/>
          </a:pr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</a:t>
            </a:r>
            <a:r>
              <a:rPr lang="hu-H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</a:t>
            </a: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период реализации Проекта с 2014 по 2016 гг. было выделено 12 462 образовательных грантов, в том числе 9 212 — для обучения в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вуз</a:t>
            </a: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ах и 3 250 – для обучения в колледжах и </a:t>
            </a:r>
            <a:r>
              <a:rPr lang="hu-H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техникумах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6436" y="5116239"/>
            <a:ext cx="7936819" cy="571888"/>
          </a:xfrm>
          <a:prstGeom prst="rect">
            <a:avLst/>
          </a:pr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</a:t>
            </a:r>
            <a:r>
              <a:rPr lang="hu-H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2016–2017 учебном году выделено 4212 образовательных грантов по 54 востребованным специальностям в 22 вузах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85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15294" y="172324"/>
            <a:ext cx="7731125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/>
              <a:t>ПРЕПЯТСТВИ</a:t>
            </a:r>
            <a:r>
              <a:rPr lang="ru-RU" sz="1800" b="1" dirty="0" smtClean="0"/>
              <a:t>Я</a:t>
            </a:r>
            <a:r>
              <a:rPr lang="hu-HU" sz="1800" b="1" dirty="0" smtClean="0"/>
              <a:t> ДЛЯ РАСШИРЕНИЯ ПРИЕМА ИНОСТРАННЫХ СТУДЕНТОВ</a:t>
            </a:r>
            <a:endParaRPr lang="ru-RU" sz="18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12556037"/>
              </p:ext>
            </p:extLst>
          </p:nvPr>
        </p:nvGraphicFramePr>
        <p:xfrm>
          <a:off x="685800" y="1462315"/>
          <a:ext cx="7860619" cy="4688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961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15294" y="172324"/>
            <a:ext cx="7731125" cy="408623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1800" b="1" dirty="0" smtClean="0"/>
              <a:t>ЗАДАЧИ ДЛЯ РАЗВИТИЯ ИНТЕРНАЦИОНАЛИЗАЦИИ</a:t>
            </a:r>
            <a:endParaRPr lang="ru-RU" sz="18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631368" y="947058"/>
            <a:ext cx="8349343" cy="881743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увеличить количество англоязычных образовательных </a:t>
            </a:r>
            <a:r>
              <a:rPr lang="hu-H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продолжить </a:t>
            </a: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разработку учебников и УМК на английском языке</a:t>
            </a:r>
            <a:r>
              <a:rPr lang="hu-H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369" y="1883229"/>
            <a:ext cx="8349343" cy="667577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2025 г. необходимо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повысить количество англоязычного ППС</a:t>
            </a: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16 000 </a:t>
            </a:r>
            <a:r>
              <a:rPr lang="hu-H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единиц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1368" y="2637891"/>
            <a:ext cx="8349343" cy="1030595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обновить 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оптимизировать данные на сайте вузов</a:t>
            </a: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создать специальный раздел на английском языке для иностранных студентов с информацией об образовательных программах и инфраструктуре </a:t>
            </a:r>
            <a:r>
              <a:rPr lang="hu-H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вузов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зарубежных студентов</a:t>
            </a:r>
            <a:r>
              <a:rPr lang="hu-H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1368" y="3755571"/>
            <a:ext cx="8349343" cy="1159102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проводить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организацию выставок и образовательных ярмарок</a:t>
            </a: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выездом в потенциальные страны происхождения иностранных студентов, обучающихся в вузах РК, а также </a:t>
            </a:r>
            <a:r>
              <a:rPr lang="hu-H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вать</a:t>
            </a:r>
            <a:r>
              <a:rPr lang="hu-H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официальные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офисы казахстанских вузов за рубежом</a:t>
            </a: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1368" y="4914673"/>
            <a:ext cx="8349343" cy="881743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шать</a:t>
            </a:r>
            <a:r>
              <a:rPr lang="hu-H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количеств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hu-H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двудипломных программ</a:t>
            </a: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1367" y="5796416"/>
            <a:ext cx="8349343" cy="881743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улучшить условия для размещения и приёма иностранных студентов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8" y="1193880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8" y="2176205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8" y="3047667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33" y="4198353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8" y="5254775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8" y="6097675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1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 txBox="1">
            <a:spLocks/>
          </p:cNvSpPr>
          <p:nvPr/>
        </p:nvSpPr>
        <p:spPr>
          <a:xfrm>
            <a:off x="-1535088" y="2871349"/>
            <a:ext cx="8458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БЛАГОДАРЮ ЗА ВНИМАНИЕ!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169" y="2871349"/>
            <a:ext cx="1648322" cy="118982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0" y="0"/>
            <a:ext cx="9144000" cy="213360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9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5553" y="247870"/>
            <a:ext cx="8225684" cy="408623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СТРАТЕГИЯ АКАДЕМИЧЕСКОЙ МОБИЛЬНОСТИ НА 2012-2020 ГОДЫ</a:t>
            </a:r>
            <a:endParaRPr lang="ru-RU" altLang="ru-RU" sz="18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73633" y="3830881"/>
            <a:ext cx="7697817" cy="1110904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bg1"/>
              </a:gs>
              <a:gs pos="100000">
                <a:schemeClr val="bg1"/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0000" tIns="62400" rIns="120000" bIns="62400">
            <a:spAutoFit/>
          </a:bodyPr>
          <a:lstStyle>
            <a:defPPr>
              <a:defRPr lang="ru-RU"/>
            </a:defPPr>
            <a:lvl1pPr marL="114297" algn="just">
              <a:defRPr sz="160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ru-RU" dirty="0"/>
              <a:t>реализация принципов </a:t>
            </a:r>
            <a:r>
              <a:rPr lang="ru-RU" dirty="0" err="1"/>
              <a:t>полиязычного</a:t>
            </a:r>
            <a:r>
              <a:rPr lang="ru-RU" dirty="0"/>
              <a:t> образования (соразмерное обучение казахскому, русскому, английскому и другим иностранным языкам; обучающие курсы и учебные программы, основанные на </a:t>
            </a:r>
            <a:r>
              <a:rPr lang="ru-RU" dirty="0" err="1"/>
              <a:t>соизучении</a:t>
            </a:r>
            <a:r>
              <a:rPr lang="ru-RU" dirty="0"/>
              <a:t> языка и культуры)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973633" y="2738691"/>
            <a:ext cx="7697817" cy="37224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bg1"/>
              </a:gs>
              <a:gs pos="100000">
                <a:schemeClr val="bg1"/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0000" tIns="62400" rIns="120000" bIns="6240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обеспечение качества внешней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мобильности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2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72" y="2793855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973633" y="4979914"/>
            <a:ext cx="7697817" cy="61846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bg1"/>
              </a:gs>
              <a:gs pos="100000">
                <a:schemeClr val="bg1"/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0000" tIns="62400" rIns="120000" bIns="62400">
            <a:spAutoFit/>
          </a:bodyPr>
          <a:lstStyle>
            <a:defPPr>
              <a:defRPr lang="ru-RU"/>
            </a:defPPr>
            <a:lvl1pPr marL="114297" algn="just">
              <a:defRPr sz="160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ru-RU" dirty="0"/>
              <a:t>расширение прямых связей вузов с зарубежными вузами-партнерами и международными организациями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973633" y="3174291"/>
            <a:ext cx="7697817" cy="61846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bg1"/>
              </a:gs>
              <a:gs pos="100000">
                <a:schemeClr val="bg1"/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0000" tIns="62400" rIns="120000" bIns="62400">
            <a:spAutoFit/>
          </a:bodyPr>
          <a:lstStyle>
            <a:defPPr>
              <a:defRPr lang="ru-RU"/>
            </a:defPPr>
            <a:lvl1pPr marL="114297" algn="just">
              <a:defRPr sz="160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ru-RU" dirty="0"/>
              <a:t>обеспечение качества пребывания иностранных преподавателей, исследователей и студентов в Казахстане (входящая мобильность)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535552" y="1261590"/>
            <a:ext cx="8135898" cy="807153"/>
            <a:chOff x="-81255" y="-1821144"/>
            <a:chExt cx="7362825" cy="1203929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-81255" y="-1821144"/>
              <a:ext cx="7362825" cy="1203929"/>
            </a:xfrm>
            <a:prstGeom prst="roundRect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18144" y="-1777624"/>
              <a:ext cx="7245283" cy="108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just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Arial" pitchFamily="34" charset="0"/>
                  <a:cs typeface="Arial" pitchFamily="34" charset="0"/>
                </a:rPr>
                <a:t>Цель</a:t>
              </a:r>
              <a:r>
                <a:rPr lang="ru-RU" sz="1600" kern="1200" dirty="0" smtClean="0">
                  <a:latin typeface="Arial" pitchFamily="34" charset="0"/>
                  <a:cs typeface="Arial" pitchFamily="34" charset="0"/>
                </a:rPr>
                <a:t>: </a:t>
              </a:r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обеспечение открытости и прозрачности высшего образования и достижение сбалансированной мобильности</a:t>
              </a:r>
              <a:endParaRPr lang="ru-RU" sz="1600" kern="12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477736" y="2193445"/>
            <a:ext cx="2341317" cy="495076"/>
            <a:chOff x="58771" y="58771"/>
            <a:chExt cx="7362826" cy="1086388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58771" y="473907"/>
              <a:ext cx="7362826" cy="67125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58771" y="58771"/>
              <a:ext cx="7245283" cy="1086387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latin typeface="Arial" pitchFamily="34" charset="0"/>
                  <a:cs typeface="Arial" pitchFamily="34" charset="0"/>
                </a:rPr>
                <a:t>Задачи</a:t>
              </a:r>
              <a:endParaRPr lang="ru-RU" sz="1800" kern="12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5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72" y="3340472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71" y="4209474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71" y="5122367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973633" y="5636504"/>
            <a:ext cx="7697817" cy="37224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bg1"/>
              </a:gs>
              <a:gs pos="100000">
                <a:schemeClr val="bg1"/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0000" tIns="62400" rIns="120000" bIns="62400">
            <a:spAutoFit/>
          </a:bodyPr>
          <a:lstStyle>
            <a:defPPr>
              <a:defRPr lang="ru-RU"/>
            </a:defPPr>
            <a:lvl1pPr marL="114297" algn="just">
              <a:defRPr sz="160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ru-RU" dirty="0"/>
              <a:t>активизация внутренней мобильности</a:t>
            </a:r>
          </a:p>
        </p:txBody>
      </p:sp>
      <p:pic>
        <p:nvPicPr>
          <p:cNvPr id="29" name="Picture 2" descr="http://yoursmileys.ru/ismile/tick/i39015.pn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16" y="5669313"/>
            <a:ext cx="279223" cy="27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9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5553" y="247870"/>
            <a:ext cx="8225684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ДИНАМИКА МОБИЛЬНОСТИ ОБУЧАЮЩИХСЯ ЗА СЧЕТ СРЕДСТВ ГОСБЮДЖЕТА И ВНЕБЮДЖЕТА, 2011-2016 ГГ.</a:t>
            </a:r>
            <a:endParaRPr lang="ru-RU" sz="18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698206"/>
              </p:ext>
            </p:extLst>
          </p:nvPr>
        </p:nvGraphicFramePr>
        <p:xfrm>
          <a:off x="1001486" y="1817913"/>
          <a:ext cx="6912427" cy="4103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92086" y="6074229"/>
            <a:ext cx="55626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всего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9183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студента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6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5553" y="247870"/>
            <a:ext cx="8225684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СТУДЕНТЫ-УЧАСТНИКИ ПРОГРАММ МОБИЛЬНОСТИ</a:t>
            </a:r>
            <a:r>
              <a:rPr lang="ru-RU" sz="18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 В РАМКАХ БЮДЖЕТНОГО ФИНАНСИРОВАНИЯ</a:t>
            </a:r>
            <a:endParaRPr lang="ru-RU" sz="18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283440"/>
              </p:ext>
            </p:extLst>
          </p:nvPr>
        </p:nvGraphicFramePr>
        <p:xfrm>
          <a:off x="394608" y="1526957"/>
          <a:ext cx="4776108" cy="3820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69783"/>
              </p:ext>
            </p:extLst>
          </p:nvPr>
        </p:nvGraphicFramePr>
        <p:xfrm>
          <a:off x="5321754" y="1529914"/>
          <a:ext cx="3571876" cy="3817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6069" y="5476608"/>
            <a:ext cx="4874647" cy="510778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2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СТУДЕНТЫ-УЧАСТНИКИ ПРОГРАММ МОБИЛЬНОСТИ В РАЗРЕЗЕ НАПРАВЛЕНИЙ НАУК, 2016 Г., ЧЕЛ.</a:t>
            </a:r>
            <a:endParaRPr lang="ru-RU" sz="12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34002" y="5374452"/>
            <a:ext cx="3809998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2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СТУДЕНТЫ-УЧАСТНИКИ ПРОГРАММ МОБИЛЬНОСТИ В РАЗРЕЗЕ СТРАН ОБУЧЕНИЯ, 2016 Г., ЧЕЛ.</a:t>
            </a:r>
            <a:endParaRPr lang="ru-RU" sz="12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5553" y="247870"/>
            <a:ext cx="8225684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СТУДЕНТЫ-УЧАСТНИКИ ПРОГРАММ МОБИЛЬНОСТИ</a:t>
            </a:r>
            <a:r>
              <a:rPr lang="ru-RU" sz="18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 В РАМКАХ ВНЕБЮДЖЕТНОГО ФИНАНСИРОВАНИЯ</a:t>
            </a:r>
            <a:endParaRPr lang="ru-RU" sz="18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796436"/>
              </p:ext>
            </p:extLst>
          </p:nvPr>
        </p:nvGraphicFramePr>
        <p:xfrm>
          <a:off x="535553" y="1526957"/>
          <a:ext cx="4363018" cy="363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989049"/>
              </p:ext>
            </p:extLst>
          </p:nvPr>
        </p:nvGraphicFramePr>
        <p:xfrm>
          <a:off x="5192681" y="1526957"/>
          <a:ext cx="3568556" cy="363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6069" y="5476608"/>
            <a:ext cx="4874647" cy="510778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2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СТУДЕНТЫ-УЧАСТНИКИ ПРОГРАММ МОБИЛЬНОСТИ В РАЗРЕЗЕ НАПРАВЛЕНИЙ НАУК, 2016 Г., ЧЕЛ.</a:t>
            </a:r>
            <a:endParaRPr lang="ru-RU" sz="12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334002" y="5374452"/>
            <a:ext cx="3809998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2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СТУДЕНТЫ-УЧАСТНИКИ ПРОГРАММ МОБИЛЬНОСТИ В РАЗРЕЗЕ СТРАН ОБУЧЕНИЯ, 2016 Г., ЧЕЛ.</a:t>
            </a:r>
            <a:endParaRPr lang="ru-RU" sz="12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5553" y="247870"/>
            <a:ext cx="8225684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/>
              <a:t>ИСТОЧНИКИ ВНЕБЮДЖЕТНОГО ФИНАНСИРОВАНИЯ АКАДЕМИЧЕСКОЙ МОБИЛЬНОСТИ, 2016 </a:t>
            </a:r>
            <a:r>
              <a:rPr lang="hu-HU" sz="1800" b="1" dirty="0"/>
              <a:t>г., чел.</a:t>
            </a:r>
            <a:endParaRPr lang="ru-RU" sz="1800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169051"/>
              </p:ext>
            </p:extLst>
          </p:nvPr>
        </p:nvGraphicFramePr>
        <p:xfrm>
          <a:off x="718457" y="2030185"/>
          <a:ext cx="7222671" cy="3739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3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5553" y="247870"/>
            <a:ext cx="8225684" cy="1021556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/>
              <a:t>ДИНАМИКА ПРИГЛАШЕННЫХ ЗАРУБЕЖНЫХ УЧЕНЫХ ЗА СЧЕТ СРЕДСТВ ГОСБЮДЖЕТА И ВНЕБЮДЖЕТА, </a:t>
            </a:r>
            <a:r>
              <a:rPr lang="hu-HU" sz="1800" b="1" dirty="0"/>
              <a:t>2011-2016 гг</a:t>
            </a:r>
            <a:r>
              <a:rPr lang="hu-HU" sz="1800" b="1" dirty="0" smtClean="0"/>
              <a:t>.</a:t>
            </a:r>
            <a:r>
              <a:rPr lang="ru-RU" sz="1800" b="1" dirty="0" smtClean="0"/>
              <a:t>, чел.</a:t>
            </a:r>
            <a:endParaRPr lang="ru-RU" sz="1800" dirty="0"/>
          </a:p>
          <a:p>
            <a:r>
              <a:rPr lang="hu-HU" sz="1800" b="1" dirty="0"/>
              <a:t> </a:t>
            </a:r>
            <a:endParaRPr lang="ru-RU" sz="18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996525"/>
              </p:ext>
            </p:extLst>
          </p:nvPr>
        </p:nvGraphicFramePr>
        <p:xfrm>
          <a:off x="783772" y="1381805"/>
          <a:ext cx="7380514" cy="4583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92086" y="6074229"/>
            <a:ext cx="55626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всего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9461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ученых и профессоров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6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536" y="240887"/>
            <a:ext cx="7731125" cy="408623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1800" b="1" dirty="0" smtClean="0">
                <a:solidFill>
                  <a:srgbClr val="1F4E79"/>
                </a:solidFill>
                <a:latin typeface="Arial" charset="0"/>
                <a:cs typeface="Arial" charset="0"/>
              </a:rPr>
              <a:t>ДОЛЯ ИНОСТРАННЫХ СТУДЕНТОВ В ВУЗАХ МИРА</a:t>
            </a:r>
            <a:endParaRPr lang="ru-RU" altLang="ru-RU" sz="1800" b="1" dirty="0">
              <a:solidFill>
                <a:srgbClr val="1F4E79"/>
              </a:solidFill>
              <a:latin typeface="Arial" charset="0"/>
              <a:cs typeface="Arial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873019" y="5170153"/>
            <a:ext cx="7532849" cy="86468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0000" tIns="62400" rIns="120000" bIns="6240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47" indent="-285750" algn="just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 данным Национального доклада ИАЦ за 2015 г., доля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иностранных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студентов в вузах Казахстана составляет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лишь </a:t>
            </a:r>
            <a:r>
              <a:rPr lang="ru-RU" sz="1600" b="1" dirty="0" smtClean="0">
                <a:solidFill>
                  <a:srgbClr val="C00000"/>
                </a:solidFill>
                <a:latin typeface="Arial"/>
                <a:cs typeface="Arial"/>
              </a:rPr>
              <a:t>1,7-1,9%.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400047" indent="-285750" algn="just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странах ОЭСР их доля достигает </a:t>
            </a:r>
            <a:r>
              <a:rPr lang="ru-RU" sz="1600" b="1" dirty="0">
                <a:solidFill>
                  <a:srgbClr val="C00000"/>
                </a:solidFill>
                <a:latin typeface="Arial"/>
                <a:cs typeface="Arial"/>
              </a:rPr>
              <a:t>9-10 </a:t>
            </a:r>
            <a:r>
              <a:rPr lang="ru-RU" sz="1600" b="1" dirty="0" smtClean="0">
                <a:solidFill>
                  <a:srgbClr val="C00000"/>
                </a:solidFill>
                <a:latin typeface="Arial"/>
                <a:cs typeface="Arial"/>
              </a:rPr>
              <a:t>%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.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7" name="Диаграмма 6"/>
          <p:cNvGraphicFramePr/>
          <p:nvPr>
            <p:extLst/>
          </p:nvPr>
        </p:nvGraphicFramePr>
        <p:xfrm>
          <a:off x="823019" y="1628800"/>
          <a:ext cx="763284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86408" y="6298287"/>
            <a:ext cx="8506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200" i="1" dirty="0">
                <a:latin typeface="Arial" pitchFamily="34" charset="0"/>
                <a:cs typeface="Arial" pitchFamily="34" charset="0"/>
              </a:rPr>
              <a:t>Источник: </a:t>
            </a:r>
            <a:r>
              <a:rPr lang="en-US" altLang="ru-RU" sz="1200" i="1" dirty="0">
                <a:latin typeface="Arial" pitchFamily="34" charset="0"/>
                <a:cs typeface="Arial" pitchFamily="34" charset="0"/>
              </a:rPr>
              <a:t>Education at a Glance </a:t>
            </a:r>
            <a:r>
              <a:rPr lang="en-US" altLang="ru-RU" sz="1200" i="1" dirty="0" smtClean="0">
                <a:latin typeface="Arial" pitchFamily="34" charset="0"/>
                <a:cs typeface="Arial" pitchFamily="34" charset="0"/>
              </a:rPr>
              <a:t>2016</a:t>
            </a:r>
            <a:r>
              <a:rPr lang="ru-RU" altLang="ru-RU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1200" i="1" dirty="0" smtClean="0">
                <a:latin typeface="Arial" pitchFamily="34" charset="0"/>
                <a:cs typeface="Arial" pitchFamily="34" charset="0"/>
              </a:rPr>
              <a:t>OECD INDICATORS</a:t>
            </a:r>
            <a:endParaRPr lang="ru-RU" altLang="ru-RU" sz="1200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ru-RU" sz="1200" i="1" dirty="0" smtClean="0">
                <a:latin typeface="Arial" pitchFamily="34" charset="0"/>
                <a:cs typeface="Arial" pitchFamily="34" charset="0"/>
              </a:rPr>
              <a:t>Источник: Национальный доклад о состоянии и развитии системы образования РК, ИАЦ, 2015 г.</a:t>
            </a:r>
            <a:endParaRPr lang="ru-RU" altLang="ru-RU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1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06437" y="172324"/>
            <a:ext cx="7731125" cy="715089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800" b="1" dirty="0" smtClean="0"/>
              <a:t>ДИНАМИКА КОНТИНГЕНТА ЗАРУБЕЖНЫХ СТУДЕНТОВ </a:t>
            </a:r>
            <a:endParaRPr lang="ru-RU" sz="1800" b="1" dirty="0" smtClean="0"/>
          </a:p>
          <a:p>
            <a:pPr algn="ctr"/>
            <a:r>
              <a:rPr lang="hu-HU" sz="1800" b="1" dirty="0" smtClean="0"/>
              <a:t>В ВУЗАХ РК</a:t>
            </a:r>
            <a:r>
              <a:rPr lang="hu-HU" sz="1800" b="1" dirty="0"/>
              <a:t>, 2008-2017 гг.</a:t>
            </a:r>
            <a:endParaRPr lang="ru-RU" sz="1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88741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68410674"/>
              </p:ext>
            </p:extLst>
          </p:nvPr>
        </p:nvGraphicFramePr>
        <p:xfrm>
          <a:off x="544286" y="1177959"/>
          <a:ext cx="4659086" cy="4484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4287" y="5953463"/>
            <a:ext cx="4659086" cy="510778"/>
          </a:xfrm>
          <a:prstGeom prst="roundRect">
            <a:avLst/>
          </a:prstGeom>
          <a:noFill/>
          <a:ln>
            <a:noFill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u-HU" sz="1200" b="1" dirty="0" smtClean="0"/>
              <a:t>ДИНАМИКА КОНТИНГЕНТА ЗАРУБЕЖНЫХ СТУДЕНТОВ </a:t>
            </a:r>
            <a:endParaRPr lang="ru-RU" sz="1200" b="1" dirty="0" smtClean="0"/>
          </a:p>
          <a:p>
            <a:pPr algn="ctr"/>
            <a:r>
              <a:rPr lang="hu-HU" sz="1200" b="1" dirty="0" smtClean="0"/>
              <a:t>В ВУЗАХ РК</a:t>
            </a:r>
            <a:r>
              <a:rPr lang="hu-HU" sz="1200" b="1" dirty="0"/>
              <a:t>, 2008-2017 гг.</a:t>
            </a:r>
            <a:endParaRPr lang="ru-RU" sz="12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739133139"/>
              </p:ext>
            </p:extLst>
          </p:nvPr>
        </p:nvGraphicFramePr>
        <p:xfrm>
          <a:off x="5290457" y="1687286"/>
          <a:ext cx="3624715" cy="3254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845629" y="5095655"/>
            <a:ext cx="29838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hu-H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ИСТОЧНИКИ ФИНАНСИРОВАНИЯ ОБУЧЕНИЯ ИНОСТРАННЫХ СТУДЕНТОВ</a:t>
            </a:r>
            <a:endParaRPr kumimoji="1"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899</Words>
  <Application>Microsoft Office PowerPoint</Application>
  <PresentationFormat>Экран (4:3)</PresentationFormat>
  <Paragraphs>156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ПК17</dc:creator>
  <cp:lastModifiedBy>amantay nurmagambetov</cp:lastModifiedBy>
  <cp:revision>40</cp:revision>
  <dcterms:created xsi:type="dcterms:W3CDTF">2017-09-29T10:20:55Z</dcterms:created>
  <dcterms:modified xsi:type="dcterms:W3CDTF">2017-10-01T14:52:09Z</dcterms:modified>
</cp:coreProperties>
</file>